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1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Lst>
  <p:sldSz cx="12192000" cy="6858000"/>
  <p:notesSz cx="6858000" cy="9144000"/>
  <p:embeddedFontLst>
    <p:embeddedFont>
      <p:font typeface="Caveat" pitchFamily="2" charset="0"/>
      <p:regular r:id="rId20"/>
      <p:bold r:id="rId21"/>
    </p:embeddedFont>
    <p:embeddedFont>
      <p:font typeface="Gill Sans" panose="02000000000000000000" pitchFamily="2" charset="0"/>
      <p:regular r:id="rId22"/>
      <p:bold r:id="rId23"/>
    </p:embeddedFont>
    <p:embeddedFont>
      <p:font typeface="Tahoma" panose="020B0604030504040204" pitchFamily="3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TWdw5KXpPbT/ijVK4UKaUxdMZu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178872D-C0D1-4F2F-A27F-271EB097DC5C}">
  <a:tblStyle styleId="{6178872D-C0D1-4F2F-A27F-271EB097DC5C}" styleName="Table_0">
    <a:wholeTbl>
      <a:tcTxStyle b="off" i="off">
        <a:font>
          <a:latin typeface="Gill Sans MT"/>
          <a:ea typeface="Gill Sans MT"/>
          <a:cs typeface="Gill Sans MT"/>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20000"/>
            </a:schemeClr>
          </a:solidFill>
        </a:fill>
      </a:tcStyle>
    </a:band1H>
    <a:band2H>
      <a:tcTxStyle/>
      <a:tcStyle>
        <a:tcBdr/>
      </a:tcStyle>
    </a:band2H>
    <a:band1V>
      <a:tcTxStyle/>
      <a:tcStyle>
        <a:tcBdr/>
        <a:fill>
          <a:solidFill>
            <a:schemeClr val="accent2">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2"/>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2"/>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3" Type="http://schemas.openxmlformats.org/officeDocument/2006/relationships/slide" Target="slides/slide1.xml" /><Relationship Id="rId21" Type="http://schemas.openxmlformats.org/officeDocument/2006/relationships/font" Target="fonts/font2.fntdata"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font" Target="fonts/font6.fntdata" /><Relationship Id="rId33" Type="http://schemas.openxmlformats.org/officeDocument/2006/relationships/tableStyles" Target="tableStyles.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font" Target="fonts/font1.fntdata" /><Relationship Id="rId29" Type="http://customschemas.google.com/relationships/presentationmetadata" Target="metadata"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font" Target="fonts/font5.fntdata" /><Relationship Id="rId32" Type="http://schemas.openxmlformats.org/officeDocument/2006/relationships/theme" Target="theme/theme1.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font" Target="fonts/font4.fntdata" /><Relationship Id="rId10" Type="http://schemas.openxmlformats.org/officeDocument/2006/relationships/slide" Target="slides/slide8.xml" /><Relationship Id="rId19" Type="http://schemas.openxmlformats.org/officeDocument/2006/relationships/notesMaster" Target="notesMasters/notesMaster1.xml" /><Relationship Id="rId31" Type="http://schemas.openxmlformats.org/officeDocument/2006/relationships/viewProps" Target="viewProps.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font" Target="fonts/font3.fntdata" /><Relationship Id="rId30"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tr-T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2e86ebe972_15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2e86ebe972_15_4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g12e86ebe972_15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tr-T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3F3F3F"/>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8" name="Google Shape;18;p1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3"/>
        <p:cNvGrpSpPr/>
        <p:nvPr/>
      </p:nvGrpSpPr>
      <p:grpSpPr>
        <a:xfrm>
          <a:off x="0" y="0"/>
          <a:ext cx="0" cy="0"/>
          <a:chOff x="0" y="0"/>
          <a:chExt cx="0" cy="0"/>
        </a:xfrm>
      </p:grpSpPr>
      <p:sp>
        <p:nvSpPr>
          <p:cNvPr id="74" name="Google Shape;74;p28"/>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8"/>
          <p:cNvSpPr txBox="1">
            <a:spLocks noGrp="1"/>
          </p:cNvSpPr>
          <p:nvPr>
            <p:ph type="body" idx="1"/>
          </p:nvPr>
        </p:nvSpPr>
        <p:spPr>
          <a:xfrm rot="5400000">
            <a:off x="4545009" y="324172"/>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6" name="Google Shape;76;p2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9"/>
        <p:cNvGrpSpPr/>
        <p:nvPr/>
      </p:nvGrpSpPr>
      <p:grpSpPr>
        <a:xfrm>
          <a:off x="0" y="0"/>
          <a:ext cx="0" cy="0"/>
          <a:chOff x="0" y="0"/>
          <a:chExt cx="0" cy="0"/>
        </a:xfrm>
      </p:grpSpPr>
      <p:sp>
        <p:nvSpPr>
          <p:cNvPr id="80" name="Google Shape;80;p29"/>
          <p:cNvSpPr txBox="1">
            <a:spLocks noGrp="1"/>
          </p:cNvSpPr>
          <p:nvPr>
            <p:ph type="title"/>
          </p:nvPr>
        </p:nvSpPr>
        <p:spPr>
          <a:xfrm rot="5400000">
            <a:off x="6810676" y="2779696"/>
            <a:ext cx="4983480" cy="1298608"/>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9"/>
          <p:cNvSpPr txBox="1">
            <a:spLocks noGrp="1"/>
          </p:cNvSpPr>
          <p:nvPr>
            <p:ph type="body" idx="1"/>
          </p:nvPr>
        </p:nvSpPr>
        <p:spPr>
          <a:xfrm rot="5400000">
            <a:off x="2838641" y="329756"/>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82" name="Google Shape;82;p2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2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1"/>
        <p:cNvGrpSpPr/>
        <p:nvPr/>
      </p:nvGrpSpPr>
      <p:grpSpPr>
        <a:xfrm>
          <a:off x="0" y="0"/>
          <a:ext cx="0" cy="0"/>
          <a:chOff x="0" y="0"/>
          <a:chExt cx="0" cy="0"/>
        </a:xfrm>
      </p:grpSpPr>
      <p:sp>
        <p:nvSpPr>
          <p:cNvPr id="92" name="Google Shape;92;p21"/>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1"/>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94" name="Google Shape;94;p2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24" name="Google Shape;24;p1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0"/>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0"/>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dk1"/>
                </a:solidFill>
              </a:defRPr>
            </a:lvl1pPr>
            <a:lvl2pPr marL="914400" lvl="1" indent="-228600" algn="l">
              <a:lnSpc>
                <a:spcPct val="100000"/>
              </a:lnSpc>
              <a:spcBef>
                <a:spcPts val="1000"/>
              </a:spcBef>
              <a:spcAft>
                <a:spcPts val="0"/>
              </a:spcAft>
              <a:buSzPts val="2000"/>
              <a:buNone/>
              <a:defRPr sz="2000">
                <a:solidFill>
                  <a:srgbClr val="888888"/>
                </a:solidFill>
              </a:defRPr>
            </a:lvl2pPr>
            <a:lvl3pPr marL="1371600" lvl="2" indent="-228600" algn="l">
              <a:lnSpc>
                <a:spcPct val="100000"/>
              </a:lnSpc>
              <a:spcBef>
                <a:spcPts val="1000"/>
              </a:spcBef>
              <a:spcAft>
                <a:spcPts val="0"/>
              </a:spcAft>
              <a:buSzPts val="1800"/>
              <a:buNone/>
              <a:defRPr sz="1800">
                <a:solidFill>
                  <a:srgbClr val="888888"/>
                </a:solidFill>
              </a:defRPr>
            </a:lvl3pPr>
            <a:lvl4pPr marL="1828800" lvl="3" indent="-228600" algn="l">
              <a:lnSpc>
                <a:spcPct val="100000"/>
              </a:lnSpc>
              <a:spcBef>
                <a:spcPts val="1000"/>
              </a:spcBef>
              <a:spcAft>
                <a:spcPts val="0"/>
              </a:spcAft>
              <a:buSzPts val="1600"/>
              <a:buNone/>
              <a:defRPr sz="1600">
                <a:solidFill>
                  <a:srgbClr val="888888"/>
                </a:solidFill>
              </a:defRPr>
            </a:lvl4pPr>
            <a:lvl5pPr marL="2286000" lvl="4" indent="-228600" algn="l">
              <a:lnSpc>
                <a:spcPct val="100000"/>
              </a:lnSpc>
              <a:spcBef>
                <a:spcPts val="1000"/>
              </a:spcBef>
              <a:spcAft>
                <a:spcPts val="0"/>
              </a:spcAft>
              <a:buSzPts val="1600"/>
              <a:buNone/>
              <a:defRPr sz="1600">
                <a:solidFill>
                  <a:srgbClr val="888888"/>
                </a:solidFill>
              </a:defRPr>
            </a:lvl5pPr>
            <a:lvl6pPr marL="2743200" lvl="5" indent="-228600" algn="l">
              <a:lnSpc>
                <a:spcPct val="100000"/>
              </a:lnSpc>
              <a:spcBef>
                <a:spcPts val="1000"/>
              </a:spcBef>
              <a:spcAft>
                <a:spcPts val="0"/>
              </a:spcAft>
              <a:buSzPts val="1600"/>
              <a:buNone/>
              <a:defRPr sz="1600">
                <a:solidFill>
                  <a:srgbClr val="888888"/>
                </a:solidFill>
              </a:defRPr>
            </a:lvl6pPr>
            <a:lvl7pPr marL="3200400" lvl="6" indent="-228600" algn="l">
              <a:lnSpc>
                <a:spcPct val="100000"/>
              </a:lnSpc>
              <a:spcBef>
                <a:spcPts val="1000"/>
              </a:spcBef>
              <a:spcAft>
                <a:spcPts val="0"/>
              </a:spcAft>
              <a:buSzPts val="1600"/>
              <a:buNone/>
              <a:defRPr sz="1600">
                <a:solidFill>
                  <a:srgbClr val="888888"/>
                </a:solidFill>
              </a:defRPr>
            </a:lvl7pPr>
            <a:lvl8pPr marL="3657600" lvl="7" indent="-228600" algn="l">
              <a:lnSpc>
                <a:spcPct val="100000"/>
              </a:lnSpc>
              <a:spcBef>
                <a:spcPts val="1000"/>
              </a:spcBef>
              <a:spcAft>
                <a:spcPts val="0"/>
              </a:spcAft>
              <a:buSzPts val="1600"/>
              <a:buNone/>
              <a:defRPr sz="1600">
                <a:solidFill>
                  <a:srgbClr val="888888"/>
                </a:solidFill>
              </a:defRPr>
            </a:lvl8pPr>
            <a:lvl9pPr marL="4114800" lvl="8" indent="-228600" algn="l">
              <a:lnSpc>
                <a:spcPct val="100000"/>
              </a:lnSpc>
              <a:spcBef>
                <a:spcPts val="1000"/>
              </a:spcBef>
              <a:spcAft>
                <a:spcPts val="0"/>
              </a:spcAft>
              <a:buSzPts val="1600"/>
              <a:buNone/>
              <a:defRPr sz="1600">
                <a:solidFill>
                  <a:srgbClr val="888888"/>
                </a:solidFill>
              </a:defRPr>
            </a:lvl9pPr>
          </a:lstStyle>
          <a:p>
            <a:endParaRPr/>
          </a:p>
        </p:txBody>
      </p:sp>
      <p:sp>
        <p:nvSpPr>
          <p:cNvPr id="30" name="Google Shape;30;p2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0"/>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6" name="Google Shape;36;p22"/>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37" name="Google Shape;37;p2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chemeClr val="dk2"/>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2" name="Google Shape;42;p23"/>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3" name="Google Shape;43;p23"/>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4" name="Google Shape;44;p23"/>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chemeClr val="dk2"/>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45" name="Google Shape;45;p2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
        <p:nvSpPr>
          <p:cNvPr id="48" name="Google Shape;48;p23"/>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p:nvPr/>
        </p:nvSpPr>
        <p:spPr>
          <a:xfrm>
            <a:off x="6096000" y="0"/>
            <a:ext cx="6096000" cy="6858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6"/>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26"/>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dk1"/>
                </a:solidFill>
              </a:defRPr>
            </a:lvl1pPr>
            <a:lvl2pPr marL="914400" lvl="1" indent="-330200" algn="l">
              <a:lnSpc>
                <a:spcPct val="100000"/>
              </a:lnSpc>
              <a:spcBef>
                <a:spcPts val="1000"/>
              </a:spcBef>
              <a:spcAft>
                <a:spcPts val="0"/>
              </a:spcAft>
              <a:buSzPts val="1600"/>
              <a:buChar char="•"/>
              <a:defRPr sz="1600">
                <a:solidFill>
                  <a:schemeClr val="dk1"/>
                </a:solidFill>
              </a:defRPr>
            </a:lvl2pPr>
            <a:lvl3pPr marL="1371600" lvl="2" indent="-330200" algn="l">
              <a:lnSpc>
                <a:spcPct val="100000"/>
              </a:lnSpc>
              <a:spcBef>
                <a:spcPts val="1000"/>
              </a:spcBef>
              <a:spcAft>
                <a:spcPts val="0"/>
              </a:spcAft>
              <a:buSzPts val="1600"/>
              <a:buChar char="•"/>
              <a:defRPr sz="1600">
                <a:solidFill>
                  <a:schemeClr val="dk1"/>
                </a:solidFill>
              </a:defRPr>
            </a:lvl3pPr>
            <a:lvl4pPr marL="1828800" lvl="3" indent="-330200" algn="l">
              <a:lnSpc>
                <a:spcPct val="100000"/>
              </a:lnSpc>
              <a:spcBef>
                <a:spcPts val="1000"/>
              </a:spcBef>
              <a:spcAft>
                <a:spcPts val="0"/>
              </a:spcAft>
              <a:buSzPts val="1600"/>
              <a:buChar char="•"/>
              <a:defRPr sz="1600">
                <a:solidFill>
                  <a:schemeClr val="dk1"/>
                </a:solidFill>
              </a:defRPr>
            </a:lvl4pPr>
            <a:lvl5pPr marL="2286000" lvl="4" indent="-330200" algn="l">
              <a:lnSpc>
                <a:spcPct val="100000"/>
              </a:lnSpc>
              <a:spcBef>
                <a:spcPts val="1000"/>
              </a:spcBef>
              <a:spcAft>
                <a:spcPts val="0"/>
              </a:spcAft>
              <a:buSzPts val="1600"/>
              <a:buChar char="•"/>
              <a:defRPr sz="1600">
                <a:solidFill>
                  <a:schemeClr val="dk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62" name="Google Shape;62;p26"/>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chemeClr val="dk1"/>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63" name="Google Shape;63;p2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6"/>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6"/>
        <p:cNvGrpSpPr/>
        <p:nvPr/>
      </p:nvGrpSpPr>
      <p:grpSpPr>
        <a:xfrm>
          <a:off x="0" y="0"/>
          <a:ext cx="0" cy="0"/>
          <a:chOff x="0" y="0"/>
          <a:chExt cx="0" cy="0"/>
        </a:xfrm>
      </p:grpSpPr>
      <p:sp>
        <p:nvSpPr>
          <p:cNvPr id="67" name="Google Shape;67;p27"/>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27"/>
          <p:cNvSpPr>
            <a:spLocks noGrp="1"/>
          </p:cNvSpPr>
          <p:nvPr>
            <p:ph type="pic" idx="2"/>
          </p:nvPr>
        </p:nvSpPr>
        <p:spPr>
          <a:xfrm>
            <a:off x="6095999" y="0"/>
            <a:ext cx="6102097" cy="6858000"/>
          </a:xfrm>
          <a:prstGeom prst="rect">
            <a:avLst/>
          </a:prstGeom>
          <a:solidFill>
            <a:srgbClr val="D8D8D8"/>
          </a:solidFill>
          <a:ln>
            <a:noFill/>
          </a:ln>
        </p:spPr>
      </p:sp>
      <p:sp>
        <p:nvSpPr>
          <p:cNvPr id="69" name="Google Shape;69;p27"/>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chemeClr val="dk1"/>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70" name="Google Shape;70;p2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tr-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 /><Relationship Id="rId1" Type="http://schemas.openxmlformats.org/officeDocument/2006/relationships/slideLayout" Target="../slideLayouts/slideLayout12.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2231136" y="964692"/>
            <a:ext cx="7729728"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2800"/>
              <a:buFont typeface="Gill Sans"/>
              <a:buNone/>
              <a:defRPr sz="2800" b="0" i="0" u="none" strike="noStrike" cap="non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262626"/>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262626"/>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dk1"/>
                </a:solidFill>
                <a:latin typeface="Gill Sans"/>
                <a:ea typeface="Gill Sans"/>
                <a:cs typeface="Gill Sans"/>
                <a:sym typeface="Gill Sans"/>
              </a:defRPr>
            </a:lvl9pPr>
          </a:lstStyle>
          <a:p>
            <a:endParaRPr/>
          </a:p>
        </p:txBody>
      </p:sp>
      <p:sp>
        <p:nvSpPr>
          <p:cNvPr id="12" name="Google Shape;12;p1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3" name="Google Shape;13;p1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dk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dk1"/>
                </a:solidFill>
                <a:latin typeface="Gill Sans"/>
                <a:ea typeface="Gill Sans"/>
                <a:cs typeface="Gill Sans"/>
                <a:sym typeface="Gill Sans"/>
              </a:defRPr>
            </a:lvl9pPr>
          </a:lstStyle>
          <a:p>
            <a:endParaRPr/>
          </a:p>
        </p:txBody>
      </p:sp>
      <p:sp>
        <p:nvSpPr>
          <p:cNvPr id="14" name="Google Shape;14;p1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2231136" y="964692"/>
            <a:ext cx="7729728" cy="1188720"/>
          </a:xfrm>
          <a:prstGeom prst="rect">
            <a:avLst/>
          </a:prstGeom>
          <a:solidFill>
            <a:schemeClr val="dk1"/>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FEFEFE"/>
              </a:buClr>
              <a:buSzPts val="2800"/>
              <a:buFont typeface="Gill Sans"/>
              <a:buNone/>
              <a:defRPr sz="2800" b="0" i="0" u="none" strike="noStrike" cap="none">
                <a:solidFill>
                  <a:srgbClr val="FEFEFE"/>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7" name="Google Shape;87;p19"/>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9pPr>
          </a:lstStyle>
          <a:p>
            <a:endParaRPr/>
          </a:p>
        </p:txBody>
      </p:sp>
      <p:sp>
        <p:nvSpPr>
          <p:cNvPr id="88" name="Google Shape;88;p1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89" name="Google Shape;89;p1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0" name="Google Shape;90;p1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u="none">
                <a:solidFill>
                  <a:srgbClr val="FFFFFF"/>
                </a:solidFill>
                <a:latin typeface="Gill Sans"/>
                <a:ea typeface="Gill Sans"/>
                <a:cs typeface="Gill Sans"/>
                <a:sym typeface="Gill Sans"/>
              </a:defRPr>
            </a:lvl1pPr>
            <a:lvl2pPr marL="0" marR="0" lvl="1" indent="0" algn="ctr" rtl="0">
              <a:spcBef>
                <a:spcPts val="0"/>
              </a:spcBef>
              <a:buNone/>
              <a:defRPr sz="1100" b="0" u="none">
                <a:solidFill>
                  <a:srgbClr val="FFFFFF"/>
                </a:solidFill>
                <a:latin typeface="Gill Sans"/>
                <a:ea typeface="Gill Sans"/>
                <a:cs typeface="Gill Sans"/>
                <a:sym typeface="Gill Sans"/>
              </a:defRPr>
            </a:lvl2pPr>
            <a:lvl3pPr marL="0" marR="0" lvl="2" indent="0" algn="ctr" rtl="0">
              <a:spcBef>
                <a:spcPts val="0"/>
              </a:spcBef>
              <a:buNone/>
              <a:defRPr sz="1100" b="0" u="none">
                <a:solidFill>
                  <a:srgbClr val="FFFFFF"/>
                </a:solidFill>
                <a:latin typeface="Gill Sans"/>
                <a:ea typeface="Gill Sans"/>
                <a:cs typeface="Gill Sans"/>
                <a:sym typeface="Gill Sans"/>
              </a:defRPr>
            </a:lvl3pPr>
            <a:lvl4pPr marL="0" marR="0" lvl="3" indent="0" algn="ctr" rtl="0">
              <a:spcBef>
                <a:spcPts val="0"/>
              </a:spcBef>
              <a:buNone/>
              <a:defRPr sz="1100" b="0" u="none">
                <a:solidFill>
                  <a:srgbClr val="FFFFFF"/>
                </a:solidFill>
                <a:latin typeface="Gill Sans"/>
                <a:ea typeface="Gill Sans"/>
                <a:cs typeface="Gill Sans"/>
                <a:sym typeface="Gill Sans"/>
              </a:defRPr>
            </a:lvl4pPr>
            <a:lvl5pPr marL="0" marR="0" lvl="4" indent="0" algn="ctr" rtl="0">
              <a:spcBef>
                <a:spcPts val="0"/>
              </a:spcBef>
              <a:buNone/>
              <a:defRPr sz="1100" b="0" u="none">
                <a:solidFill>
                  <a:srgbClr val="FFFFFF"/>
                </a:solidFill>
                <a:latin typeface="Gill Sans"/>
                <a:ea typeface="Gill Sans"/>
                <a:cs typeface="Gill Sans"/>
                <a:sym typeface="Gill Sans"/>
              </a:defRPr>
            </a:lvl5pPr>
            <a:lvl6pPr marL="0" marR="0" lvl="5" indent="0" algn="ctr" rtl="0">
              <a:spcBef>
                <a:spcPts val="0"/>
              </a:spcBef>
              <a:buNone/>
              <a:defRPr sz="1100" b="0" u="none">
                <a:solidFill>
                  <a:srgbClr val="FFFFFF"/>
                </a:solidFill>
                <a:latin typeface="Gill Sans"/>
                <a:ea typeface="Gill Sans"/>
                <a:cs typeface="Gill Sans"/>
                <a:sym typeface="Gill Sans"/>
              </a:defRPr>
            </a:lvl6pPr>
            <a:lvl7pPr marL="0" marR="0" lvl="6" indent="0" algn="ctr" rtl="0">
              <a:spcBef>
                <a:spcPts val="0"/>
              </a:spcBef>
              <a:buNone/>
              <a:defRPr sz="1100" b="0" u="none">
                <a:solidFill>
                  <a:srgbClr val="FFFFFF"/>
                </a:solidFill>
                <a:latin typeface="Gill Sans"/>
                <a:ea typeface="Gill Sans"/>
                <a:cs typeface="Gill Sans"/>
                <a:sym typeface="Gill Sans"/>
              </a:defRPr>
            </a:lvl7pPr>
            <a:lvl8pPr marL="0" marR="0" lvl="7" indent="0" algn="ctr" rtl="0">
              <a:spcBef>
                <a:spcPts val="0"/>
              </a:spcBef>
              <a:buNone/>
              <a:defRPr sz="1100" b="0" u="none">
                <a:solidFill>
                  <a:srgbClr val="FFFFFF"/>
                </a:solidFill>
                <a:latin typeface="Gill Sans"/>
                <a:ea typeface="Gill Sans"/>
                <a:cs typeface="Gill Sans"/>
                <a:sym typeface="Gill Sans"/>
              </a:defRPr>
            </a:lvl8pPr>
            <a:lvl9pPr marL="0" marR="0" lvl="8" indent="0" algn="ctr" rtl="0">
              <a:spcBef>
                <a:spcPts val="0"/>
              </a:spcBef>
              <a:buNone/>
              <a:defRPr sz="1100" b="0" u="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tr-TR"/>
              <a:t>‹#›</a:t>
            </a:fld>
            <a:endParaRPr/>
          </a:p>
        </p:txBody>
      </p:sp>
    </p:spTree>
  </p:cSld>
  <p:clrMap bg1="lt1" tx1="dk1" bg2="dk2" tx2="lt2" accent1="accent1" accent2="accent2" accent3="accent3" accent4="accent4" accent5="accent5" accent6="accent6" hlink="hlink" folHlink="folHlink"/>
  <p:sldLayoutIdLst>
    <p:sldLayoutId id="2147483661"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10.xml" /><Relationship Id="rId1" Type="http://schemas.openxmlformats.org/officeDocument/2006/relationships/slideLayout" Target="../slideLayouts/slideLayout3.xml" /><Relationship Id="rId5" Type="http://schemas.openxmlformats.org/officeDocument/2006/relationships/image" Target="../media/image17.jpg" /><Relationship Id="rId4" Type="http://schemas.openxmlformats.org/officeDocument/2006/relationships/image" Target="../media/image2.png" /></Relationships>
</file>

<file path=ppt/slides/_rels/slide11.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11.xml" /><Relationship Id="rId1" Type="http://schemas.openxmlformats.org/officeDocument/2006/relationships/slideLayout" Target="../slideLayouts/slideLayout2.xml" /><Relationship Id="rId4" Type="http://schemas.openxmlformats.org/officeDocument/2006/relationships/image" Target="../media/image2.png" /></Relationships>
</file>

<file path=ppt/slides/_rels/slide12.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12.xml" /><Relationship Id="rId1" Type="http://schemas.openxmlformats.org/officeDocument/2006/relationships/slideLayout" Target="../slideLayouts/slideLayout3.xml" /><Relationship Id="rId4" Type="http://schemas.openxmlformats.org/officeDocument/2006/relationships/image" Target="../media/image2.png" /></Relationships>
</file>

<file path=ppt/slides/_rels/slide13.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13.xml" /><Relationship Id="rId1" Type="http://schemas.openxmlformats.org/officeDocument/2006/relationships/slideLayout" Target="../slideLayouts/slideLayout2.xml" /><Relationship Id="rId4" Type="http://schemas.openxmlformats.org/officeDocument/2006/relationships/image" Target="../media/image2.png" /></Relationships>
</file>

<file path=ppt/slides/_rels/slide14.xml.rels><?xml version="1.0" encoding="UTF-8" standalone="yes"?>
<Relationships xmlns="http://schemas.openxmlformats.org/package/2006/relationships"><Relationship Id="rId3" Type="http://schemas.openxmlformats.org/officeDocument/2006/relationships/image" Target="../media/image18.png" /><Relationship Id="rId7" Type="http://schemas.openxmlformats.org/officeDocument/2006/relationships/image" Target="../media/image22.png" /><Relationship Id="rId2" Type="http://schemas.openxmlformats.org/officeDocument/2006/relationships/notesSlide" Target="../notesSlides/notesSlide14.xml" /><Relationship Id="rId1" Type="http://schemas.openxmlformats.org/officeDocument/2006/relationships/slideLayout" Target="../slideLayouts/slideLayout2.xml" /><Relationship Id="rId6" Type="http://schemas.openxmlformats.org/officeDocument/2006/relationships/image" Target="../media/image21.png" /><Relationship Id="rId5" Type="http://schemas.openxmlformats.org/officeDocument/2006/relationships/image" Target="../media/image20.png" /><Relationship Id="rId4" Type="http://schemas.openxmlformats.org/officeDocument/2006/relationships/image" Target="../media/image19.png" /></Relationships>
</file>

<file path=ppt/slides/_rels/slide15.xml.rels><?xml version="1.0" encoding="UTF-8" standalone="yes"?>
<Relationships xmlns="http://schemas.openxmlformats.org/package/2006/relationships"><Relationship Id="rId3" Type="http://schemas.openxmlformats.org/officeDocument/2006/relationships/image" Target="../media/image3.jpg" /><Relationship Id="rId7" Type="http://schemas.openxmlformats.org/officeDocument/2006/relationships/image" Target="../media/image2.png" /><Relationship Id="rId2" Type="http://schemas.openxmlformats.org/officeDocument/2006/relationships/notesSlide" Target="../notesSlides/notesSlide15.xml" /><Relationship Id="rId1" Type="http://schemas.openxmlformats.org/officeDocument/2006/relationships/slideLayout" Target="../slideLayouts/slideLayout2.xml" /><Relationship Id="rId6" Type="http://schemas.openxmlformats.org/officeDocument/2006/relationships/hyperlink" Target="https://opencv.org/" TargetMode="External" /><Relationship Id="rId5" Type="http://schemas.openxmlformats.org/officeDocument/2006/relationships/hyperlink" Target="https://towardsdatascience.com/everything-you-ever-wanted-to-know-about-computer-vision-heres-a-look-why-it-s-so-awesome-e8a58dfb641e" TargetMode="External" /><Relationship Id="rId4" Type="http://schemas.openxmlformats.org/officeDocument/2006/relationships/hyperlink" Target="https://www.robotistan.com/" TargetMode="External" /></Relationships>
</file>

<file path=ppt/slides/_rels/slide16.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6.xml" /><Relationship Id="rId1" Type="http://schemas.openxmlformats.org/officeDocument/2006/relationships/slideLayout" Target="../slideLayouts/slideLayout2.xml" /><Relationship Id="rId5" Type="http://schemas.openxmlformats.org/officeDocument/2006/relationships/image" Target="../media/image2.png" /><Relationship Id="rId4" Type="http://schemas.openxmlformats.org/officeDocument/2006/relationships/image" Target="../media/image24.png"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3.xml" /><Relationship Id="rId1" Type="http://schemas.openxmlformats.org/officeDocument/2006/relationships/slideLayout" Target="../slideLayouts/slideLayout12.xml" /><Relationship Id="rId5" Type="http://schemas.openxmlformats.org/officeDocument/2006/relationships/image" Target="../media/image4.jpg" /><Relationship Id="rId4" Type="http://schemas.openxmlformats.org/officeDocument/2006/relationships/image" Target="../media/image2.png" /></Relationships>
</file>

<file path=ppt/slides/_rels/slide4.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4.xml" /><Relationship Id="rId1" Type="http://schemas.openxmlformats.org/officeDocument/2006/relationships/slideLayout" Target="../slideLayouts/slideLayout2.xml" /><Relationship Id="rId4" Type="http://schemas.openxmlformats.org/officeDocument/2006/relationships/image" Target="../media/image2.png" /></Relationships>
</file>

<file path=ppt/slides/_rels/slide5.xml.rels><?xml version="1.0" encoding="UTF-8" standalone="yes"?>
<Relationships xmlns="http://schemas.openxmlformats.org/package/2006/relationships"><Relationship Id="rId3" Type="http://schemas.openxmlformats.org/officeDocument/2006/relationships/image" Target="../media/image3.jpg" /><Relationship Id="rId2" Type="http://schemas.openxmlformats.org/officeDocument/2006/relationships/notesSlide" Target="../notesSlides/notesSlide5.xml" /><Relationship Id="rId1" Type="http://schemas.openxmlformats.org/officeDocument/2006/relationships/slideLayout" Target="../slideLayouts/slideLayout2.xml" /><Relationship Id="rId5" Type="http://schemas.openxmlformats.org/officeDocument/2006/relationships/image" Target="../media/image2.png" /><Relationship Id="rId4" Type="http://schemas.openxmlformats.org/officeDocument/2006/relationships/image" Target="../media/image5.jpg"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xml" /><Relationship Id="rId1" Type="http://schemas.openxmlformats.org/officeDocument/2006/relationships/slideLayout" Target="../slideLayouts/slideLayout3.xml" /><Relationship Id="rId5" Type="http://schemas.openxmlformats.org/officeDocument/2006/relationships/image" Target="../media/image2.png" /><Relationship Id="rId4" Type="http://schemas.openxmlformats.org/officeDocument/2006/relationships/image" Target="../media/image7.png"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7.xml" /><Relationship Id="rId1" Type="http://schemas.openxmlformats.org/officeDocument/2006/relationships/slideLayout" Target="../slideLayouts/slideLayout2.xml" /><Relationship Id="rId6" Type="http://schemas.openxmlformats.org/officeDocument/2006/relationships/image" Target="../media/image2.png" /><Relationship Id="rId5" Type="http://schemas.openxmlformats.org/officeDocument/2006/relationships/image" Target="../media/image10.png" /><Relationship Id="rId4" Type="http://schemas.openxmlformats.org/officeDocument/2006/relationships/image" Target="../media/image9.png" /></Relationships>
</file>

<file path=ppt/slides/_rels/slide8.xml.rels><?xml version="1.0" encoding="UTF-8" standalone="yes"?>
<Relationships xmlns="http://schemas.openxmlformats.org/package/2006/relationships"><Relationship Id="rId3" Type="http://schemas.openxmlformats.org/officeDocument/2006/relationships/image" Target="../media/image3.jpg" /><Relationship Id="rId7"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2.xml" /><Relationship Id="rId6" Type="http://schemas.openxmlformats.org/officeDocument/2006/relationships/image" Target="../media/image13.jpg" /><Relationship Id="rId5" Type="http://schemas.openxmlformats.org/officeDocument/2006/relationships/image" Target="../media/image12.jpg" /><Relationship Id="rId4" Type="http://schemas.openxmlformats.org/officeDocument/2006/relationships/image" Target="../media/image11.jpg" /></Relationships>
</file>

<file path=ppt/slides/_rels/slide9.xml.rels><?xml version="1.0" encoding="UTF-8" standalone="yes"?>
<Relationships xmlns="http://schemas.openxmlformats.org/package/2006/relationships"><Relationship Id="rId8" Type="http://schemas.openxmlformats.org/officeDocument/2006/relationships/image" Target="../media/image16.png" /><Relationship Id="rId3" Type="http://schemas.openxmlformats.org/officeDocument/2006/relationships/image" Target="../media/image3.jpg" /><Relationship Id="rId7" Type="http://schemas.openxmlformats.org/officeDocument/2006/relationships/image" Target="../media/image15.png" /><Relationship Id="rId2" Type="http://schemas.openxmlformats.org/officeDocument/2006/relationships/notesSlide" Target="../notesSlides/notesSlide9.xml" /><Relationship Id="rId1" Type="http://schemas.openxmlformats.org/officeDocument/2006/relationships/slideLayout" Target="../slideLayouts/slideLayout3.xml" /><Relationship Id="rId6" Type="http://schemas.openxmlformats.org/officeDocument/2006/relationships/image" Target="../media/image11.jpg" /><Relationship Id="rId5" Type="http://schemas.openxmlformats.org/officeDocument/2006/relationships/image" Target="../media/image12.jpg" /><Relationship Id="rId4" Type="http://schemas.openxmlformats.org/officeDocument/2006/relationships/image" Target="../media/image14.jpg" /><Relationship Id="rId9" Type="http://schemas.openxmlformats.org/officeDocument/2006/relationships/image" Target="../media/image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
          <p:cNvPicPr preferRelativeResize="0"/>
          <p:nvPr/>
        </p:nvPicPr>
        <p:blipFill rotWithShape="1">
          <a:blip r:embed="rId3">
            <a:alphaModFix/>
          </a:blip>
          <a:srcRect/>
          <a:stretch/>
        </p:blipFill>
        <p:spPr>
          <a:xfrm>
            <a:off x="2852600" y="1302777"/>
            <a:ext cx="5900856" cy="4552950"/>
          </a:xfrm>
          <a:prstGeom prst="rect">
            <a:avLst/>
          </a:prstGeom>
          <a:noFill/>
          <a:ln>
            <a:noFill/>
          </a:ln>
        </p:spPr>
      </p:pic>
      <p:sp>
        <p:nvSpPr>
          <p:cNvPr id="102" name="Google Shape;102;p2"/>
          <p:cNvSpPr txBox="1">
            <a:spLocks noGrp="1"/>
          </p:cNvSpPr>
          <p:nvPr>
            <p:ph type="title"/>
          </p:nvPr>
        </p:nvSpPr>
        <p:spPr>
          <a:xfrm>
            <a:off x="490385" y="407913"/>
            <a:ext cx="11134572"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tr-TR"/>
              <a:t>CONTENTS</a:t>
            </a:r>
            <a:endParaRPr/>
          </a:p>
        </p:txBody>
      </p:sp>
      <p:sp>
        <p:nvSpPr>
          <p:cNvPr id="103" name="Google Shape;103;p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1</a:t>
            </a:fld>
            <a:endParaRPr/>
          </a:p>
        </p:txBody>
      </p:sp>
      <p:grpSp>
        <p:nvGrpSpPr>
          <p:cNvPr id="104" name="Google Shape;104;p2"/>
          <p:cNvGrpSpPr/>
          <p:nvPr/>
        </p:nvGrpSpPr>
        <p:grpSpPr>
          <a:xfrm>
            <a:off x="490385" y="1536874"/>
            <a:ext cx="11134845" cy="5054268"/>
            <a:chOff x="0" y="17827"/>
            <a:chExt cx="11134845" cy="5054268"/>
          </a:xfrm>
        </p:grpSpPr>
        <p:cxnSp>
          <p:nvCxnSpPr>
            <p:cNvPr id="105" name="Google Shape;105;p2"/>
            <p:cNvCxnSpPr/>
            <p:nvPr/>
          </p:nvCxnSpPr>
          <p:spPr>
            <a:xfrm>
              <a:off x="0" y="17827"/>
              <a:ext cx="11134800" cy="0"/>
            </a:xfrm>
            <a:prstGeom prst="straightConnector1">
              <a:avLst/>
            </a:prstGeom>
            <a:solidFill>
              <a:srgbClr val="495356"/>
            </a:solidFill>
            <a:ln w="12700" cap="flat" cmpd="sng">
              <a:solidFill>
                <a:srgbClr val="495356"/>
              </a:solidFill>
              <a:prstDash val="solid"/>
              <a:round/>
              <a:headEnd type="none" w="sm" len="sm"/>
              <a:tailEnd type="none" w="sm" len="sm"/>
            </a:ln>
          </p:spPr>
        </p:cxnSp>
        <p:sp>
          <p:nvSpPr>
            <p:cNvPr id="106" name="Google Shape;106;p2"/>
            <p:cNvSpPr/>
            <p:nvPr/>
          </p:nvSpPr>
          <p:spPr>
            <a:xfrm>
              <a:off x="178" y="665312"/>
              <a:ext cx="2226900" cy="167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txBox="1"/>
            <p:nvPr/>
          </p:nvSpPr>
          <p:spPr>
            <a:xfrm>
              <a:off x="178" y="665312"/>
              <a:ext cx="2226900" cy="16791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r>
                <a:rPr lang="tr-TR" sz="2000" b="1">
                  <a:solidFill>
                    <a:schemeClr val="dk1"/>
                  </a:solidFill>
                  <a:latin typeface="Gill Sans"/>
                  <a:ea typeface="Gill Sans"/>
                  <a:cs typeface="Gill Sans"/>
                  <a:sym typeface="Gill Sans"/>
                </a:rPr>
                <a:t> Introduction</a:t>
              </a:r>
              <a:endParaRPr sz="2000">
                <a:solidFill>
                  <a:schemeClr val="dk1"/>
                </a:solidFill>
                <a:latin typeface="Gill Sans"/>
                <a:ea typeface="Gill Sans"/>
                <a:cs typeface="Gill Sans"/>
                <a:sym typeface="Gill Sans"/>
              </a:endParaRPr>
            </a:p>
          </p:txBody>
        </p:sp>
        <p:sp>
          <p:nvSpPr>
            <p:cNvPr id="108" name="Google Shape;108;p2"/>
            <p:cNvSpPr/>
            <p:nvPr/>
          </p:nvSpPr>
          <p:spPr>
            <a:xfrm>
              <a:off x="2393791" y="369191"/>
              <a:ext cx="8740800" cy="7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txBox="1"/>
            <p:nvPr/>
          </p:nvSpPr>
          <p:spPr>
            <a:xfrm>
              <a:off x="2393791" y="369191"/>
              <a:ext cx="8740800" cy="7587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r>
                <a:rPr lang="tr-TR" sz="2000">
                  <a:solidFill>
                    <a:schemeClr val="dk1"/>
                  </a:solidFill>
                  <a:latin typeface="Gill Sans"/>
                  <a:ea typeface="Gill Sans"/>
                  <a:cs typeface="Gill Sans"/>
                  <a:sym typeface="Gill Sans"/>
                </a:rPr>
                <a:t>Our project is a person tracking system with face detection.</a:t>
              </a:r>
              <a:endParaRPr sz="2000">
                <a:solidFill>
                  <a:schemeClr val="dk1"/>
                </a:solidFill>
                <a:latin typeface="Gill Sans"/>
                <a:ea typeface="Gill Sans"/>
                <a:cs typeface="Gill Sans"/>
                <a:sym typeface="Gill Sans"/>
              </a:endParaRPr>
            </a:p>
          </p:txBody>
        </p:sp>
        <p:sp>
          <p:nvSpPr>
            <p:cNvPr id="110" name="Google Shape;110;p2"/>
            <p:cNvSpPr/>
            <p:nvPr/>
          </p:nvSpPr>
          <p:spPr>
            <a:xfrm>
              <a:off x="2362236" y="853307"/>
              <a:ext cx="8740800" cy="7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txBox="1"/>
            <p:nvPr/>
          </p:nvSpPr>
          <p:spPr>
            <a:xfrm>
              <a:off x="2362236" y="853307"/>
              <a:ext cx="8740800" cy="7587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r>
                <a:rPr lang="tr-TR" sz="2000">
                  <a:solidFill>
                    <a:schemeClr val="dk1"/>
                  </a:solidFill>
                  <a:latin typeface="Gill Sans"/>
                  <a:ea typeface="Gill Sans"/>
                  <a:cs typeface="Gill Sans"/>
                  <a:sym typeface="Gill Sans"/>
                </a:rPr>
                <a:t>Our project could be used in a place which can be dangerous to stay more than a certain time. </a:t>
              </a:r>
              <a:endParaRPr sz="2000">
                <a:solidFill>
                  <a:schemeClr val="dk1"/>
                </a:solidFill>
                <a:latin typeface="Gill Sans"/>
                <a:ea typeface="Gill Sans"/>
                <a:cs typeface="Gill Sans"/>
                <a:sym typeface="Gill Sans"/>
              </a:endParaRPr>
            </a:p>
          </p:txBody>
        </p:sp>
        <p:cxnSp>
          <p:nvCxnSpPr>
            <p:cNvPr id="112" name="Google Shape;112;p2"/>
            <p:cNvCxnSpPr/>
            <p:nvPr/>
          </p:nvCxnSpPr>
          <p:spPr>
            <a:xfrm>
              <a:off x="0" y="1752305"/>
              <a:ext cx="11134800" cy="0"/>
            </a:xfrm>
            <a:prstGeom prst="straightConnector1">
              <a:avLst/>
            </a:prstGeom>
            <a:solidFill>
              <a:srgbClr val="495356"/>
            </a:solidFill>
            <a:ln w="12700" cap="flat" cmpd="sng">
              <a:solidFill>
                <a:srgbClr val="495356"/>
              </a:solidFill>
              <a:prstDash val="solid"/>
              <a:round/>
              <a:headEnd type="none" w="sm" len="sm"/>
              <a:tailEnd type="none" w="sm" len="sm"/>
            </a:ln>
          </p:spPr>
        </p:cxnSp>
        <p:sp>
          <p:nvSpPr>
            <p:cNvPr id="113" name="Google Shape;113;p2"/>
            <p:cNvSpPr/>
            <p:nvPr/>
          </p:nvSpPr>
          <p:spPr>
            <a:xfrm>
              <a:off x="50863" y="2348441"/>
              <a:ext cx="2226900" cy="167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txBox="1"/>
            <p:nvPr/>
          </p:nvSpPr>
          <p:spPr>
            <a:xfrm>
              <a:off x="50863" y="2348441"/>
              <a:ext cx="2226900" cy="16791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r>
                <a:rPr lang="tr-TR" sz="2000" b="1">
                  <a:solidFill>
                    <a:schemeClr val="dk1"/>
                  </a:solidFill>
                  <a:latin typeface="Gill Sans"/>
                  <a:ea typeface="Gill Sans"/>
                  <a:cs typeface="Gill Sans"/>
                  <a:sym typeface="Gill Sans"/>
                </a:rPr>
                <a:t> Project Design</a:t>
              </a:r>
              <a:endParaRPr sz="2000">
                <a:solidFill>
                  <a:schemeClr val="dk1"/>
                </a:solidFill>
                <a:latin typeface="Gill Sans"/>
                <a:ea typeface="Gill Sans"/>
                <a:cs typeface="Gill Sans"/>
                <a:sym typeface="Gill Sans"/>
              </a:endParaRPr>
            </a:p>
          </p:txBody>
        </p:sp>
        <p:sp>
          <p:nvSpPr>
            <p:cNvPr id="115" name="Google Shape;115;p2"/>
            <p:cNvSpPr/>
            <p:nvPr/>
          </p:nvSpPr>
          <p:spPr>
            <a:xfrm>
              <a:off x="2351573" y="1943431"/>
              <a:ext cx="8740800" cy="1048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txBox="1"/>
            <p:nvPr/>
          </p:nvSpPr>
          <p:spPr>
            <a:xfrm>
              <a:off x="2351573" y="1943431"/>
              <a:ext cx="8740800" cy="10485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r>
                <a:rPr lang="tr-TR" sz="2000">
                  <a:solidFill>
                    <a:schemeClr val="dk1"/>
                  </a:solidFill>
                  <a:latin typeface="Gill Sans"/>
                  <a:ea typeface="Gill Sans"/>
                  <a:cs typeface="Gill Sans"/>
                  <a:sym typeface="Gill Sans"/>
                </a:rPr>
                <a:t>ESP32 Cam Module - Prolific PL2303 USB-TTL Serial Converter Cable - Prolific PL2303 USB - TTL Serial Converter - BoardJumper(F/M -200mm) - Breadboard - 16 GB SD Card - PL2303 USB UART Board    </a:t>
              </a:r>
              <a:endParaRPr sz="2000">
                <a:solidFill>
                  <a:schemeClr val="dk1"/>
                </a:solidFill>
                <a:latin typeface="Gill Sans"/>
                <a:ea typeface="Gill Sans"/>
                <a:cs typeface="Gill Sans"/>
                <a:sym typeface="Gill Sans"/>
              </a:endParaRPr>
            </a:p>
          </p:txBody>
        </p:sp>
        <p:sp>
          <p:nvSpPr>
            <p:cNvPr id="117" name="Google Shape;117;p2"/>
            <p:cNvSpPr/>
            <p:nvPr/>
          </p:nvSpPr>
          <p:spPr>
            <a:xfrm>
              <a:off x="2393965" y="2997767"/>
              <a:ext cx="8740800" cy="546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txBox="1"/>
            <p:nvPr/>
          </p:nvSpPr>
          <p:spPr>
            <a:xfrm>
              <a:off x="2393965" y="2997767"/>
              <a:ext cx="8740800" cy="5469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r>
                <a:rPr lang="tr-TR" sz="2000">
                  <a:solidFill>
                    <a:schemeClr val="dk1"/>
                  </a:solidFill>
                  <a:latin typeface="Gill Sans"/>
                  <a:ea typeface="Gill Sans"/>
                  <a:cs typeface="Gill Sans"/>
                  <a:sym typeface="Gill Sans"/>
                </a:rPr>
                <a:t>Ardunio IDE - C++ - Computer Vision Library - Opencv</a:t>
              </a:r>
              <a:endParaRPr sz="2000">
                <a:solidFill>
                  <a:schemeClr val="dk1"/>
                </a:solidFill>
                <a:latin typeface="Gill Sans"/>
                <a:ea typeface="Gill Sans"/>
                <a:cs typeface="Gill Sans"/>
                <a:sym typeface="Gill Sans"/>
              </a:endParaRPr>
            </a:p>
          </p:txBody>
        </p:sp>
        <p:cxnSp>
          <p:nvCxnSpPr>
            <p:cNvPr id="119" name="Google Shape;119;p2"/>
            <p:cNvCxnSpPr/>
            <p:nvPr/>
          </p:nvCxnSpPr>
          <p:spPr>
            <a:xfrm>
              <a:off x="0" y="3545435"/>
              <a:ext cx="11134800" cy="0"/>
            </a:xfrm>
            <a:prstGeom prst="straightConnector1">
              <a:avLst/>
            </a:prstGeom>
            <a:solidFill>
              <a:srgbClr val="495356"/>
            </a:solidFill>
            <a:ln w="12700" cap="flat" cmpd="sng">
              <a:solidFill>
                <a:srgbClr val="495356"/>
              </a:solidFill>
              <a:prstDash val="solid"/>
              <a:round/>
              <a:headEnd type="none" w="sm" len="sm"/>
              <a:tailEnd type="none" w="sm" len="sm"/>
            </a:ln>
          </p:spPr>
        </p:cxnSp>
        <p:sp>
          <p:nvSpPr>
            <p:cNvPr id="120" name="Google Shape;120;p2"/>
            <p:cNvSpPr/>
            <p:nvPr/>
          </p:nvSpPr>
          <p:spPr>
            <a:xfrm>
              <a:off x="135309" y="3660335"/>
              <a:ext cx="2226900" cy="1010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txBox="1"/>
            <p:nvPr/>
          </p:nvSpPr>
          <p:spPr>
            <a:xfrm>
              <a:off x="135309" y="3660335"/>
              <a:ext cx="2226900" cy="10104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endParaRPr sz="2000" b="1">
                <a:solidFill>
                  <a:schemeClr val="dk1"/>
                </a:solidFill>
                <a:latin typeface="Gill Sans"/>
                <a:ea typeface="Gill Sans"/>
                <a:cs typeface="Gill Sans"/>
                <a:sym typeface="Gill Sans"/>
              </a:endParaRPr>
            </a:p>
            <a:p>
              <a:pPr marL="0" marR="0" lvl="0" indent="0" algn="l" rtl="0">
                <a:lnSpc>
                  <a:spcPct val="90000"/>
                </a:lnSpc>
                <a:spcBef>
                  <a:spcPts val="700"/>
                </a:spcBef>
                <a:spcAft>
                  <a:spcPts val="0"/>
                </a:spcAft>
                <a:buClr>
                  <a:schemeClr val="dk1"/>
                </a:buClr>
                <a:buSzPts val="2000"/>
                <a:buFont typeface="Gill Sans"/>
                <a:buNone/>
              </a:pPr>
              <a:r>
                <a:rPr lang="tr-TR" sz="2000" b="1">
                  <a:solidFill>
                    <a:schemeClr val="dk1"/>
                  </a:solidFill>
                  <a:latin typeface="Gill Sans"/>
                  <a:ea typeface="Gill Sans"/>
                  <a:cs typeface="Gill Sans"/>
                  <a:sym typeface="Gill Sans"/>
                </a:rPr>
                <a:t>Conclusion</a:t>
              </a:r>
              <a:endParaRPr sz="2000">
                <a:solidFill>
                  <a:schemeClr val="dk1"/>
                </a:solidFill>
                <a:latin typeface="Gill Sans"/>
                <a:ea typeface="Gill Sans"/>
                <a:cs typeface="Gill Sans"/>
                <a:sym typeface="Gill Sans"/>
              </a:endParaRPr>
            </a:p>
          </p:txBody>
        </p:sp>
        <p:sp>
          <p:nvSpPr>
            <p:cNvPr id="122" name="Google Shape;122;p2"/>
            <p:cNvSpPr/>
            <p:nvPr/>
          </p:nvSpPr>
          <p:spPr>
            <a:xfrm>
              <a:off x="2159101" y="3825402"/>
              <a:ext cx="8740800" cy="7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txBox="1"/>
            <p:nvPr/>
          </p:nvSpPr>
          <p:spPr>
            <a:xfrm>
              <a:off x="2159101" y="3825402"/>
              <a:ext cx="8740800" cy="7806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r>
                <a:rPr lang="tr-TR" sz="2000">
                  <a:solidFill>
                    <a:schemeClr val="dk1"/>
                  </a:solidFill>
                  <a:latin typeface="Gill Sans"/>
                  <a:ea typeface="Gill Sans"/>
                  <a:cs typeface="Gill Sans"/>
                  <a:sym typeface="Gill Sans"/>
                </a:rPr>
                <a:t>  Connecting the camera and the Esp32 and running libraries and code on card.</a:t>
              </a:r>
              <a:endParaRPr sz="2000">
                <a:solidFill>
                  <a:schemeClr val="dk1"/>
                </a:solidFill>
                <a:latin typeface="Gill Sans"/>
                <a:ea typeface="Gill Sans"/>
                <a:cs typeface="Gill Sans"/>
                <a:sym typeface="Gill Sans"/>
              </a:endParaRPr>
            </a:p>
          </p:txBody>
        </p:sp>
        <p:cxnSp>
          <p:nvCxnSpPr>
            <p:cNvPr id="124" name="Google Shape;124;p2"/>
            <p:cNvCxnSpPr/>
            <p:nvPr/>
          </p:nvCxnSpPr>
          <p:spPr>
            <a:xfrm>
              <a:off x="2226945" y="5072022"/>
              <a:ext cx="8907900" cy="0"/>
            </a:xfrm>
            <a:prstGeom prst="straightConnector1">
              <a:avLst/>
            </a:prstGeom>
            <a:solidFill>
              <a:srgbClr val="495356"/>
            </a:solidFill>
            <a:ln w="12700" cap="flat" cmpd="sng">
              <a:solidFill>
                <a:srgbClr val="C0C1C2"/>
              </a:solidFill>
              <a:prstDash val="solid"/>
              <a:round/>
              <a:headEnd type="none" w="sm" len="sm"/>
              <a:tailEnd type="none" w="sm" len="sm"/>
            </a:ln>
          </p:spPr>
        </p:cxnSp>
        <p:sp>
          <p:nvSpPr>
            <p:cNvPr id="125" name="Google Shape;125;p2"/>
            <p:cNvSpPr/>
            <p:nvPr/>
          </p:nvSpPr>
          <p:spPr>
            <a:xfrm>
              <a:off x="2319844" y="4291495"/>
              <a:ext cx="8740800" cy="78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txBox="1"/>
            <p:nvPr/>
          </p:nvSpPr>
          <p:spPr>
            <a:xfrm>
              <a:off x="2319844" y="4291495"/>
              <a:ext cx="8740800" cy="780600"/>
            </a:xfrm>
            <a:prstGeom prst="rect">
              <a:avLst/>
            </a:prstGeom>
            <a:noFill/>
            <a:ln>
              <a:noFill/>
            </a:ln>
          </p:spPr>
          <p:txBody>
            <a:bodyPr spcFirstLastPara="1" wrap="square" lIns="76200" tIns="76200" rIns="76200" bIns="76200" anchor="t" anchorCtr="0">
              <a:noAutofit/>
            </a:bodyPr>
            <a:lstStyle/>
            <a:p>
              <a:pPr marL="0" marR="0" lvl="0" indent="0" algn="l" rtl="0">
                <a:lnSpc>
                  <a:spcPct val="90000"/>
                </a:lnSpc>
                <a:spcBef>
                  <a:spcPts val="0"/>
                </a:spcBef>
                <a:spcAft>
                  <a:spcPts val="0"/>
                </a:spcAft>
                <a:buClr>
                  <a:schemeClr val="dk1"/>
                </a:buClr>
                <a:buSzPts val="2000"/>
                <a:buFont typeface="Gill Sans"/>
                <a:buNone/>
              </a:pPr>
              <a:r>
                <a:rPr lang="tr-TR" sz="2000">
                  <a:solidFill>
                    <a:schemeClr val="dk1"/>
                  </a:solidFill>
                  <a:latin typeface="Gill Sans"/>
                  <a:ea typeface="Gill Sans"/>
                  <a:cs typeface="Gill Sans"/>
                  <a:sym typeface="Gill Sans"/>
                </a:rPr>
                <a:t>We introduced the person to esp32 with the camera. We calculated the duration of the person's stay inside and gave a warning when the timeout occurred.</a:t>
              </a:r>
              <a:endParaRPr/>
            </a:p>
          </p:txBody>
        </p:sp>
        <p:cxnSp>
          <p:nvCxnSpPr>
            <p:cNvPr id="127" name="Google Shape;127;p2"/>
            <p:cNvCxnSpPr/>
            <p:nvPr/>
          </p:nvCxnSpPr>
          <p:spPr>
            <a:xfrm>
              <a:off x="2226945" y="5072022"/>
              <a:ext cx="8907900" cy="0"/>
            </a:xfrm>
            <a:prstGeom prst="straightConnector1">
              <a:avLst/>
            </a:prstGeom>
            <a:solidFill>
              <a:srgbClr val="495356"/>
            </a:solidFill>
            <a:ln w="12700" cap="flat" cmpd="sng">
              <a:solidFill>
                <a:srgbClr val="C0C1C2"/>
              </a:solidFill>
              <a:prstDash val="solid"/>
              <a:round/>
              <a:headEnd type="none" w="sm" len="sm"/>
              <a:tailEnd type="none" w="sm" len="sm"/>
            </a:ln>
          </p:spPr>
        </p:cxnSp>
        <p:cxnSp>
          <p:nvCxnSpPr>
            <p:cNvPr id="128" name="Google Shape;128;p2"/>
            <p:cNvCxnSpPr/>
            <p:nvPr/>
          </p:nvCxnSpPr>
          <p:spPr>
            <a:xfrm>
              <a:off x="893895" y="5026301"/>
              <a:ext cx="8837400" cy="45600"/>
            </a:xfrm>
            <a:prstGeom prst="straightConnector1">
              <a:avLst/>
            </a:prstGeom>
            <a:solidFill>
              <a:srgbClr val="495356"/>
            </a:solidFill>
            <a:ln w="12700" cap="flat" cmpd="sng">
              <a:solidFill>
                <a:srgbClr val="C0C1C2"/>
              </a:solidFill>
              <a:prstDash val="solid"/>
              <a:round/>
              <a:headEnd type="none" w="sm" len="sm"/>
              <a:tailEnd type="none" w="sm" len="sm"/>
            </a:ln>
          </p:spPr>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g12e86ebe972_15_49"/>
          <p:cNvPicPr preferRelativeResize="0"/>
          <p:nvPr/>
        </p:nvPicPr>
        <p:blipFill>
          <a:blip r:embed="rId3">
            <a:alphaModFix/>
          </a:blip>
          <a:stretch>
            <a:fillRect/>
          </a:stretch>
        </p:blipFill>
        <p:spPr>
          <a:xfrm>
            <a:off x="-91477" y="-1"/>
            <a:ext cx="12283450" cy="7677177"/>
          </a:xfrm>
          <a:prstGeom prst="rect">
            <a:avLst/>
          </a:prstGeom>
          <a:noFill/>
          <a:ln>
            <a:noFill/>
          </a:ln>
        </p:spPr>
      </p:pic>
      <p:sp>
        <p:nvSpPr>
          <p:cNvPr id="230" name="Google Shape;230;g12e86ebe972_15_49"/>
          <p:cNvSpPr>
            <a:spLocks noGrp="1"/>
          </p:cNvSpPr>
          <p:nvPr>
            <p:ph type="sldNum" idx="12"/>
          </p:nvPr>
        </p:nvSpPr>
        <p:spPr>
          <a:xfrm>
            <a:off x="10758922" y="6217920"/>
            <a:ext cx="365700" cy="365700"/>
          </a:xfrm>
          <a:prstGeom prst="ellipse">
            <a:avLst/>
          </a:prstGeom>
        </p:spPr>
        <p:txBody>
          <a:bodyPr spcFirstLastPara="1" wrap="square" lIns="18275" tIns="45700" rIns="1827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tr-TR"/>
              <a:t>10</a:t>
            </a:fld>
            <a:endParaRPr/>
          </a:p>
        </p:txBody>
      </p:sp>
      <p:sp>
        <p:nvSpPr>
          <p:cNvPr id="231" name="Google Shape;231;g12e86ebe972_15_49"/>
          <p:cNvSpPr txBox="1">
            <a:spLocks noGrp="1"/>
          </p:cNvSpPr>
          <p:nvPr>
            <p:ph type="title"/>
          </p:nvPr>
        </p:nvSpPr>
        <p:spPr>
          <a:xfrm>
            <a:off x="721350" y="194600"/>
            <a:ext cx="10749300" cy="12084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tr-TR"/>
              <a:t>PROJECT DESIGN</a:t>
            </a:r>
            <a:endParaRPr/>
          </a:p>
        </p:txBody>
      </p:sp>
      <p:pic>
        <p:nvPicPr>
          <p:cNvPr id="232" name="Google Shape;232;g12e86ebe972_15_49"/>
          <p:cNvPicPr preferRelativeResize="0"/>
          <p:nvPr/>
        </p:nvPicPr>
        <p:blipFill rotWithShape="1">
          <a:blip r:embed="rId4">
            <a:alphaModFix/>
          </a:blip>
          <a:srcRect/>
          <a:stretch/>
        </p:blipFill>
        <p:spPr>
          <a:xfrm>
            <a:off x="721359" y="257827"/>
            <a:ext cx="1402269" cy="1081955"/>
          </a:xfrm>
          <a:prstGeom prst="rect">
            <a:avLst/>
          </a:prstGeom>
          <a:noFill/>
          <a:ln>
            <a:noFill/>
          </a:ln>
        </p:spPr>
      </p:pic>
      <p:sp>
        <p:nvSpPr>
          <p:cNvPr id="233" name="Google Shape;233;g12e86ebe972_15_49"/>
          <p:cNvSpPr txBox="1"/>
          <p:nvPr/>
        </p:nvSpPr>
        <p:spPr>
          <a:xfrm>
            <a:off x="8470800" y="1816200"/>
            <a:ext cx="204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ill Sans"/>
              <a:ea typeface="Gill Sans"/>
              <a:cs typeface="Gill Sans"/>
              <a:sym typeface="Gill Sans"/>
            </a:endParaRPr>
          </a:p>
        </p:txBody>
      </p:sp>
      <p:pic>
        <p:nvPicPr>
          <p:cNvPr id="234" name="Google Shape;234;g12e86ebe972_15_49"/>
          <p:cNvPicPr preferRelativeResize="0"/>
          <p:nvPr/>
        </p:nvPicPr>
        <p:blipFill>
          <a:blip r:embed="rId5">
            <a:alphaModFix/>
          </a:blip>
          <a:stretch>
            <a:fillRect/>
          </a:stretch>
        </p:blipFill>
        <p:spPr>
          <a:xfrm rot="-5400000">
            <a:off x="3776787" y="314588"/>
            <a:ext cx="4730125" cy="790139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10"/>
          <p:cNvPicPr preferRelativeResize="0"/>
          <p:nvPr/>
        </p:nvPicPr>
        <p:blipFill>
          <a:blip r:embed="rId3">
            <a:alphaModFix/>
          </a:blip>
          <a:stretch>
            <a:fillRect/>
          </a:stretch>
        </p:blipFill>
        <p:spPr>
          <a:xfrm>
            <a:off x="0" y="0"/>
            <a:ext cx="12191999" cy="6857999"/>
          </a:xfrm>
          <a:prstGeom prst="rect">
            <a:avLst/>
          </a:prstGeom>
          <a:noFill/>
          <a:ln>
            <a:noFill/>
          </a:ln>
        </p:spPr>
      </p:pic>
      <p:sp>
        <p:nvSpPr>
          <p:cNvPr id="240" name="Google Shape;240;p10"/>
          <p:cNvSpPr txBox="1">
            <a:spLocks noGrp="1"/>
          </p:cNvSpPr>
          <p:nvPr>
            <p:ph type="title"/>
          </p:nvPr>
        </p:nvSpPr>
        <p:spPr>
          <a:xfrm>
            <a:off x="491319" y="336895"/>
            <a:ext cx="11134572"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tr-TR" sz="3800"/>
              <a:t>PROJECT DESIGN</a:t>
            </a:r>
            <a:endParaRPr sz="3800"/>
          </a:p>
        </p:txBody>
      </p:sp>
      <p:sp>
        <p:nvSpPr>
          <p:cNvPr id="241" name="Google Shape;241;p10"/>
          <p:cNvSpPr/>
          <p:nvPr/>
        </p:nvSpPr>
        <p:spPr>
          <a:xfrm>
            <a:off x="523075" y="1853975"/>
            <a:ext cx="11102700" cy="39867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0"/>
          <p:cNvSpPr txBox="1">
            <a:spLocks noGrp="1"/>
          </p:cNvSpPr>
          <p:nvPr>
            <p:ph type="body" idx="1"/>
          </p:nvPr>
        </p:nvSpPr>
        <p:spPr>
          <a:xfrm>
            <a:off x="528744" y="2101988"/>
            <a:ext cx="11134500" cy="4554300"/>
          </a:xfrm>
          <a:prstGeom prst="rect">
            <a:avLst/>
          </a:prstGeom>
          <a:noFill/>
          <a:ln>
            <a:noFill/>
          </a:ln>
        </p:spPr>
        <p:txBody>
          <a:bodyPr spcFirstLastPara="1" wrap="square" lIns="91425" tIns="45700" rIns="91425" bIns="45700" anchor="t" anchorCtr="0">
            <a:noAutofit/>
          </a:bodyPr>
          <a:lstStyle/>
          <a:p>
            <a:pPr marL="457200" lvl="1" indent="-247650" algn="l" rtl="0">
              <a:lnSpc>
                <a:spcPct val="150000"/>
              </a:lnSpc>
              <a:spcBef>
                <a:spcPts val="1000"/>
              </a:spcBef>
              <a:spcAft>
                <a:spcPts val="0"/>
              </a:spcAft>
              <a:buSzPts val="2100"/>
              <a:buChar char="•"/>
            </a:pPr>
            <a:r>
              <a:rPr lang="tr-TR" sz="2100"/>
              <a:t>Hardware Limits: ESP32 is good for basic applications like just for video streaming but it's not good enough for face recognition or detection. The camera fps is very low when face detection or recognition is on.</a:t>
            </a:r>
            <a:endParaRPr sz="1700"/>
          </a:p>
          <a:p>
            <a:pPr marL="457200" lvl="1" indent="-234950" algn="l" rtl="0">
              <a:lnSpc>
                <a:spcPct val="150000"/>
              </a:lnSpc>
              <a:spcBef>
                <a:spcPts val="1000"/>
              </a:spcBef>
              <a:spcAft>
                <a:spcPts val="0"/>
              </a:spcAft>
              <a:buSzPts val="2100"/>
              <a:buChar char="•"/>
            </a:pPr>
            <a:r>
              <a:rPr lang="tr-TR" sz="2100"/>
              <a:t>Software limits: We used C++ for our project and it is harder compared to Python. It would be better if we could use Python but Ardunio doesn’t support Python.</a:t>
            </a:r>
            <a:endParaRPr sz="2100"/>
          </a:p>
          <a:p>
            <a:pPr marL="457200" lvl="1" indent="-234950" algn="l" rtl="0">
              <a:lnSpc>
                <a:spcPct val="150000"/>
              </a:lnSpc>
              <a:spcBef>
                <a:spcPts val="1000"/>
              </a:spcBef>
              <a:spcAft>
                <a:spcPts val="0"/>
              </a:spcAft>
              <a:buSzPts val="2100"/>
              <a:buChar char="•"/>
            </a:pPr>
            <a:r>
              <a:rPr lang="tr-TR" sz="2100"/>
              <a:t>Another software limit is that we couldn’t use database or we couldn’t use Machine Learning Algorithms or create a new dataset for face detection because ESP32 is not capable of these. </a:t>
            </a:r>
            <a:endParaRPr sz="2100"/>
          </a:p>
          <a:p>
            <a:pPr marL="0" lvl="0" indent="0" algn="l" rtl="0">
              <a:lnSpc>
                <a:spcPct val="150000"/>
              </a:lnSpc>
              <a:spcBef>
                <a:spcPts val="1000"/>
              </a:spcBef>
              <a:spcAft>
                <a:spcPts val="0"/>
              </a:spcAft>
              <a:buNone/>
            </a:pPr>
            <a:endParaRPr sz="2100"/>
          </a:p>
        </p:txBody>
      </p:sp>
      <p:sp>
        <p:nvSpPr>
          <p:cNvPr id="243" name="Google Shape;243;p1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11</a:t>
            </a:fld>
            <a:endParaRPr/>
          </a:p>
        </p:txBody>
      </p:sp>
      <p:pic>
        <p:nvPicPr>
          <p:cNvPr id="244" name="Google Shape;244;p10"/>
          <p:cNvPicPr preferRelativeResize="0"/>
          <p:nvPr/>
        </p:nvPicPr>
        <p:blipFill rotWithShape="1">
          <a:blip r:embed="rId4">
            <a:alphaModFix/>
          </a:blip>
          <a:srcRect/>
          <a:stretch/>
        </p:blipFill>
        <p:spPr>
          <a:xfrm>
            <a:off x="353109" y="390289"/>
            <a:ext cx="1402269" cy="10819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pic>
        <p:nvPicPr>
          <p:cNvPr id="249" name="Google Shape;249;p11"/>
          <p:cNvPicPr preferRelativeResize="0"/>
          <p:nvPr/>
        </p:nvPicPr>
        <p:blipFill>
          <a:blip r:embed="rId3">
            <a:alphaModFix/>
          </a:blip>
          <a:stretch>
            <a:fillRect/>
          </a:stretch>
        </p:blipFill>
        <p:spPr>
          <a:xfrm>
            <a:off x="0" y="0"/>
            <a:ext cx="12191999" cy="6857999"/>
          </a:xfrm>
          <a:prstGeom prst="rect">
            <a:avLst/>
          </a:prstGeom>
          <a:noFill/>
          <a:ln>
            <a:noFill/>
          </a:ln>
        </p:spPr>
      </p:pic>
      <p:sp>
        <p:nvSpPr>
          <p:cNvPr id="250" name="Google Shape;250;p11"/>
          <p:cNvSpPr txBox="1">
            <a:spLocks noGrp="1"/>
          </p:cNvSpPr>
          <p:nvPr>
            <p:ph type="title"/>
          </p:nvPr>
        </p:nvSpPr>
        <p:spPr>
          <a:xfrm>
            <a:off x="1600200" y="2606107"/>
            <a:ext cx="8991600" cy="16458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tr-TR"/>
              <a:t>CONCLUSION</a:t>
            </a:r>
            <a:endParaRPr/>
          </a:p>
        </p:txBody>
      </p:sp>
      <p:sp>
        <p:nvSpPr>
          <p:cNvPr id="251" name="Google Shape;251;p1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12</a:t>
            </a:fld>
            <a:endParaRPr/>
          </a:p>
        </p:txBody>
      </p:sp>
      <p:sp>
        <p:nvSpPr>
          <p:cNvPr id="252" name="Google Shape;252;p11"/>
          <p:cNvSpPr/>
          <p:nvPr/>
        </p:nvSpPr>
        <p:spPr>
          <a:xfrm>
            <a:off x="197925" y="342650"/>
            <a:ext cx="1627200" cy="1162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3" name="Google Shape;253;p11"/>
          <p:cNvPicPr preferRelativeResize="0"/>
          <p:nvPr/>
        </p:nvPicPr>
        <p:blipFill rotWithShape="1">
          <a:blip r:embed="rId4">
            <a:alphaModFix/>
          </a:blip>
          <a:srcRect/>
          <a:stretch/>
        </p:blipFill>
        <p:spPr>
          <a:xfrm>
            <a:off x="310397" y="382927"/>
            <a:ext cx="1402269" cy="10819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p12"/>
          <p:cNvPicPr preferRelativeResize="0"/>
          <p:nvPr/>
        </p:nvPicPr>
        <p:blipFill>
          <a:blip r:embed="rId3">
            <a:alphaModFix/>
          </a:blip>
          <a:stretch>
            <a:fillRect/>
          </a:stretch>
        </p:blipFill>
        <p:spPr>
          <a:xfrm>
            <a:off x="0" y="0"/>
            <a:ext cx="12191999" cy="6857999"/>
          </a:xfrm>
          <a:prstGeom prst="rect">
            <a:avLst/>
          </a:prstGeom>
          <a:noFill/>
          <a:ln>
            <a:noFill/>
          </a:ln>
        </p:spPr>
      </p:pic>
      <p:sp>
        <p:nvSpPr>
          <p:cNvPr id="259" name="Google Shape;259;p12"/>
          <p:cNvSpPr txBox="1">
            <a:spLocks noGrp="1"/>
          </p:cNvSpPr>
          <p:nvPr>
            <p:ph type="title"/>
          </p:nvPr>
        </p:nvSpPr>
        <p:spPr>
          <a:xfrm>
            <a:off x="491319" y="336895"/>
            <a:ext cx="11134572" cy="118872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tr-TR"/>
              <a:t>CONCLUSION</a:t>
            </a:r>
            <a:endParaRPr/>
          </a:p>
        </p:txBody>
      </p:sp>
      <p:sp>
        <p:nvSpPr>
          <p:cNvPr id="260" name="Google Shape;260;p12"/>
          <p:cNvSpPr/>
          <p:nvPr/>
        </p:nvSpPr>
        <p:spPr>
          <a:xfrm>
            <a:off x="537600" y="1795875"/>
            <a:ext cx="11088300" cy="42072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2"/>
          <p:cNvSpPr txBox="1">
            <a:spLocks noGrp="1"/>
          </p:cNvSpPr>
          <p:nvPr>
            <p:ph type="body" idx="1"/>
          </p:nvPr>
        </p:nvSpPr>
        <p:spPr>
          <a:xfrm>
            <a:off x="452544" y="1901038"/>
            <a:ext cx="11134500" cy="4554300"/>
          </a:xfrm>
          <a:prstGeom prst="rect">
            <a:avLst/>
          </a:prstGeom>
          <a:noFill/>
          <a:ln>
            <a:noFill/>
          </a:ln>
        </p:spPr>
        <p:txBody>
          <a:bodyPr spcFirstLastPara="1" wrap="square" lIns="91425" tIns="45700" rIns="91425" bIns="45700" anchor="t" anchorCtr="0">
            <a:noAutofit/>
          </a:bodyPr>
          <a:lstStyle/>
          <a:p>
            <a:pPr marL="228600" lvl="0" indent="-254000" algn="just" rtl="0">
              <a:lnSpc>
                <a:spcPct val="107916"/>
              </a:lnSpc>
              <a:spcBef>
                <a:spcPts val="0"/>
              </a:spcBef>
              <a:spcAft>
                <a:spcPts val="0"/>
              </a:spcAft>
              <a:buSzPts val="2200"/>
              <a:buChar char="•"/>
            </a:pPr>
            <a:r>
              <a:rPr lang="tr-TR" sz="2200">
                <a:solidFill>
                  <a:schemeClr val="dk1"/>
                </a:solidFill>
                <a:latin typeface="Calibri"/>
                <a:ea typeface="Calibri"/>
                <a:cs typeface="Calibri"/>
                <a:sym typeface="Calibri"/>
              </a:rPr>
              <a:t>This project’s main goal is to provide life safety. To achieve that, we detect the persons face with ESP32 Cam, then start the timer. After 5 minutes the buzzer starts to make alert noise and sends alert message to authorized department. To make buzzer stop, the person should show their face to the camera and leave the place. When the face detected correctly, the buzzer and timer resets and everything is fine.</a:t>
            </a:r>
            <a:endParaRPr sz="2200">
              <a:solidFill>
                <a:schemeClr val="dk1"/>
              </a:solidFill>
              <a:latin typeface="Calibri"/>
              <a:ea typeface="Calibri"/>
              <a:cs typeface="Calibri"/>
              <a:sym typeface="Calibri"/>
            </a:endParaRPr>
          </a:p>
          <a:p>
            <a:pPr marL="228600" lvl="0" indent="-304800" algn="just" rtl="0">
              <a:lnSpc>
                <a:spcPct val="107916"/>
              </a:lnSpc>
              <a:spcBef>
                <a:spcPts val="800"/>
              </a:spcBef>
              <a:spcAft>
                <a:spcPts val="0"/>
              </a:spcAft>
              <a:buSzPts val="3000"/>
              <a:buChar char="•"/>
            </a:pPr>
            <a:r>
              <a:rPr lang="tr-TR" sz="2200">
                <a:solidFill>
                  <a:schemeClr val="dk1"/>
                </a:solidFill>
                <a:latin typeface="Calibri"/>
                <a:ea typeface="Calibri"/>
                <a:cs typeface="Calibri"/>
                <a:sym typeface="Calibri"/>
              </a:rPr>
              <a:t>We can’t figure out how to send alert message to authorized department so couldn’t do that part but this project does all the remaining parts.</a:t>
            </a:r>
            <a:endParaRPr sz="2200">
              <a:solidFill>
                <a:schemeClr val="dk1"/>
              </a:solidFill>
              <a:latin typeface="Calibri"/>
              <a:ea typeface="Calibri"/>
              <a:cs typeface="Calibri"/>
              <a:sym typeface="Calibri"/>
            </a:endParaRPr>
          </a:p>
          <a:p>
            <a:pPr marL="228600" lvl="0" indent="-304800" algn="just" rtl="0">
              <a:lnSpc>
                <a:spcPct val="107916"/>
              </a:lnSpc>
              <a:spcBef>
                <a:spcPts val="800"/>
              </a:spcBef>
              <a:spcAft>
                <a:spcPts val="800"/>
              </a:spcAft>
              <a:buSzPts val="3000"/>
              <a:buChar char="•"/>
            </a:pPr>
            <a:r>
              <a:rPr lang="tr-TR" sz="2200">
                <a:solidFill>
                  <a:schemeClr val="dk1"/>
                </a:solidFill>
                <a:latin typeface="Calibri"/>
                <a:ea typeface="Calibri"/>
                <a:cs typeface="Calibri"/>
                <a:sym typeface="Calibri"/>
              </a:rPr>
              <a:t>This project provides safe entry to dangerous places and helps to prevent any harm that could happen there.</a:t>
            </a:r>
            <a:endParaRPr sz="2200"/>
          </a:p>
        </p:txBody>
      </p:sp>
      <p:sp>
        <p:nvSpPr>
          <p:cNvPr id="262" name="Google Shape;262;p1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13</a:t>
            </a:fld>
            <a:endParaRPr/>
          </a:p>
        </p:txBody>
      </p:sp>
      <p:pic>
        <p:nvPicPr>
          <p:cNvPr id="263" name="Google Shape;263;p12"/>
          <p:cNvPicPr preferRelativeResize="0"/>
          <p:nvPr/>
        </p:nvPicPr>
        <p:blipFill rotWithShape="1">
          <a:blip r:embed="rId4">
            <a:alphaModFix/>
          </a:blip>
          <a:srcRect/>
          <a:stretch/>
        </p:blipFill>
        <p:spPr>
          <a:xfrm>
            <a:off x="491334" y="336902"/>
            <a:ext cx="1402269" cy="108195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13"/>
          <p:cNvPicPr preferRelativeResize="0"/>
          <p:nvPr/>
        </p:nvPicPr>
        <p:blipFill rotWithShape="1">
          <a:blip r:embed="rId3">
            <a:alphaModFix/>
          </a:blip>
          <a:srcRect l="1777"/>
          <a:stretch/>
        </p:blipFill>
        <p:spPr>
          <a:xfrm>
            <a:off x="0" y="0"/>
            <a:ext cx="12191999" cy="6857999"/>
          </a:xfrm>
          <a:prstGeom prst="rect">
            <a:avLst/>
          </a:prstGeom>
          <a:noFill/>
          <a:ln>
            <a:noFill/>
          </a:ln>
        </p:spPr>
      </p:pic>
      <p:sp>
        <p:nvSpPr>
          <p:cNvPr id="269" name="Google Shape;269;p13"/>
          <p:cNvSpPr>
            <a:spLocks noGrp="1"/>
          </p:cNvSpPr>
          <p:nvPr>
            <p:ph type="sldNum" idx="12"/>
          </p:nvPr>
        </p:nvSpPr>
        <p:spPr>
          <a:xfrm>
            <a:off x="11371122" y="6188145"/>
            <a:ext cx="365700" cy="36570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14</a:t>
            </a:fld>
            <a:endParaRPr/>
          </a:p>
        </p:txBody>
      </p:sp>
      <p:pic>
        <p:nvPicPr>
          <p:cNvPr id="270" name="Google Shape;270;p13"/>
          <p:cNvPicPr preferRelativeResize="0"/>
          <p:nvPr/>
        </p:nvPicPr>
        <p:blipFill>
          <a:blip r:embed="rId4">
            <a:alphaModFix/>
          </a:blip>
          <a:stretch>
            <a:fillRect/>
          </a:stretch>
        </p:blipFill>
        <p:spPr>
          <a:xfrm>
            <a:off x="384075" y="4519163"/>
            <a:ext cx="5450599" cy="1514475"/>
          </a:xfrm>
          <a:prstGeom prst="rect">
            <a:avLst/>
          </a:prstGeom>
          <a:noFill/>
          <a:ln>
            <a:noFill/>
          </a:ln>
        </p:spPr>
      </p:pic>
      <p:sp>
        <p:nvSpPr>
          <p:cNvPr id="271" name="Google Shape;271;p13"/>
          <p:cNvSpPr txBox="1"/>
          <p:nvPr/>
        </p:nvSpPr>
        <p:spPr>
          <a:xfrm>
            <a:off x="306600" y="1126488"/>
            <a:ext cx="4884600" cy="824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tr-TR" sz="2000">
                <a:solidFill>
                  <a:schemeClr val="lt1"/>
                </a:solidFill>
                <a:latin typeface="Calibri"/>
                <a:ea typeface="Calibri"/>
                <a:cs typeface="Calibri"/>
                <a:sym typeface="Calibri"/>
              </a:rPr>
              <a:t>The piece of code where facial recognition is done.</a:t>
            </a:r>
            <a:endParaRPr sz="2000">
              <a:solidFill>
                <a:schemeClr val="lt1"/>
              </a:solidFill>
            </a:endParaRPr>
          </a:p>
        </p:txBody>
      </p:sp>
      <p:sp>
        <p:nvSpPr>
          <p:cNvPr id="272" name="Google Shape;272;p13"/>
          <p:cNvSpPr txBox="1"/>
          <p:nvPr/>
        </p:nvSpPr>
        <p:spPr>
          <a:xfrm>
            <a:off x="352825" y="3787125"/>
            <a:ext cx="5513100" cy="8247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tr-TR" sz="2000">
                <a:solidFill>
                  <a:schemeClr val="lt1"/>
                </a:solidFill>
                <a:latin typeface="Calibri"/>
                <a:ea typeface="Calibri"/>
                <a:cs typeface="Calibri"/>
                <a:sym typeface="Calibri"/>
              </a:rPr>
              <a:t>When the person does not recognized by the system buzzer will sound on.</a:t>
            </a:r>
            <a:endParaRPr sz="2000">
              <a:solidFill>
                <a:schemeClr val="lt1"/>
              </a:solidFill>
            </a:endParaRPr>
          </a:p>
        </p:txBody>
      </p:sp>
      <p:sp>
        <p:nvSpPr>
          <p:cNvPr id="273" name="Google Shape;273;p13"/>
          <p:cNvSpPr txBox="1"/>
          <p:nvPr/>
        </p:nvSpPr>
        <p:spPr>
          <a:xfrm>
            <a:off x="6380900" y="1126500"/>
            <a:ext cx="5450700" cy="7620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tr-TR" sz="1900">
                <a:solidFill>
                  <a:schemeClr val="lt1"/>
                </a:solidFill>
                <a:latin typeface="Calibri"/>
                <a:ea typeface="Calibri"/>
                <a:cs typeface="Calibri"/>
                <a:sym typeface="Calibri"/>
              </a:rPr>
              <a:t>Warning when the introduced face is not found in the</a:t>
            </a:r>
            <a:r>
              <a:rPr lang="tr-TR" sz="1700">
                <a:solidFill>
                  <a:schemeClr val="lt1"/>
                </a:solidFill>
                <a:latin typeface="Calibri"/>
                <a:ea typeface="Calibri"/>
                <a:cs typeface="Calibri"/>
                <a:sym typeface="Calibri"/>
              </a:rPr>
              <a:t> </a:t>
            </a:r>
            <a:r>
              <a:rPr lang="tr-TR" sz="1700">
                <a:solidFill>
                  <a:schemeClr val="dk1"/>
                </a:solidFill>
                <a:latin typeface="Calibri"/>
                <a:ea typeface="Calibri"/>
                <a:cs typeface="Calibri"/>
                <a:sym typeface="Calibri"/>
              </a:rPr>
              <a:t>system.</a:t>
            </a:r>
            <a:endParaRPr sz="1700">
              <a:solidFill>
                <a:schemeClr val="dk1"/>
              </a:solidFill>
              <a:latin typeface="Calibri"/>
              <a:ea typeface="Calibri"/>
              <a:cs typeface="Calibri"/>
              <a:sym typeface="Calibri"/>
            </a:endParaRPr>
          </a:p>
        </p:txBody>
      </p:sp>
      <p:pic>
        <p:nvPicPr>
          <p:cNvPr id="274" name="Google Shape;274;p13"/>
          <p:cNvPicPr preferRelativeResize="0"/>
          <p:nvPr/>
        </p:nvPicPr>
        <p:blipFill>
          <a:blip r:embed="rId5">
            <a:alphaModFix/>
          </a:blip>
          <a:stretch>
            <a:fillRect/>
          </a:stretch>
        </p:blipFill>
        <p:spPr>
          <a:xfrm>
            <a:off x="6380947" y="1542011"/>
            <a:ext cx="5450594" cy="1171575"/>
          </a:xfrm>
          <a:prstGeom prst="rect">
            <a:avLst/>
          </a:prstGeom>
          <a:noFill/>
          <a:ln>
            <a:noFill/>
          </a:ln>
        </p:spPr>
      </p:pic>
      <p:pic>
        <p:nvPicPr>
          <p:cNvPr id="275" name="Google Shape;275;p13"/>
          <p:cNvPicPr preferRelativeResize="0"/>
          <p:nvPr/>
        </p:nvPicPr>
        <p:blipFill>
          <a:blip r:embed="rId6">
            <a:alphaModFix/>
          </a:blip>
          <a:stretch>
            <a:fillRect/>
          </a:stretch>
        </p:blipFill>
        <p:spPr>
          <a:xfrm>
            <a:off x="6433550" y="4515825"/>
            <a:ext cx="5564875" cy="600075"/>
          </a:xfrm>
          <a:prstGeom prst="rect">
            <a:avLst/>
          </a:prstGeom>
          <a:noFill/>
          <a:ln>
            <a:noFill/>
          </a:ln>
        </p:spPr>
      </p:pic>
      <p:sp>
        <p:nvSpPr>
          <p:cNvPr id="276" name="Google Shape;276;p13"/>
          <p:cNvSpPr txBox="1"/>
          <p:nvPr/>
        </p:nvSpPr>
        <p:spPr>
          <a:xfrm>
            <a:off x="6433550" y="4011275"/>
            <a:ext cx="3722700" cy="507900"/>
          </a:xfrm>
          <a:prstGeom prst="rect">
            <a:avLst/>
          </a:prstGeom>
          <a:noFill/>
          <a:ln>
            <a:noFill/>
          </a:ln>
        </p:spPr>
        <p:txBody>
          <a:bodyPr spcFirstLastPara="1" wrap="square" lIns="91425" tIns="91425" rIns="91425" bIns="91425" anchor="t" anchorCtr="0">
            <a:spAutoFit/>
          </a:bodyPr>
          <a:lstStyle/>
          <a:p>
            <a:pPr marL="0" lvl="0" indent="0" algn="l" rtl="0">
              <a:lnSpc>
                <a:spcPct val="107916"/>
              </a:lnSpc>
              <a:spcBef>
                <a:spcPts val="0"/>
              </a:spcBef>
              <a:spcAft>
                <a:spcPts val="800"/>
              </a:spcAft>
              <a:buNone/>
            </a:pPr>
            <a:r>
              <a:rPr lang="tr-TR" sz="2000">
                <a:solidFill>
                  <a:schemeClr val="lt1"/>
                </a:solidFill>
                <a:latin typeface="Calibri"/>
                <a:ea typeface="Calibri"/>
                <a:cs typeface="Calibri"/>
                <a:sym typeface="Calibri"/>
              </a:rPr>
              <a:t> </a:t>
            </a:r>
            <a:r>
              <a:rPr lang="tr-TR" sz="2100">
                <a:solidFill>
                  <a:schemeClr val="lt1"/>
                </a:solidFill>
                <a:latin typeface="Calibri"/>
                <a:ea typeface="Calibri"/>
                <a:cs typeface="Calibri"/>
                <a:sym typeface="Calibri"/>
              </a:rPr>
              <a:t>The code for turn on the led.</a:t>
            </a:r>
            <a:endParaRPr sz="2100">
              <a:solidFill>
                <a:schemeClr val="lt1"/>
              </a:solidFill>
            </a:endParaRPr>
          </a:p>
        </p:txBody>
      </p:sp>
      <p:pic>
        <p:nvPicPr>
          <p:cNvPr id="277" name="Google Shape;277;p13"/>
          <p:cNvPicPr preferRelativeResize="0"/>
          <p:nvPr/>
        </p:nvPicPr>
        <p:blipFill>
          <a:blip r:embed="rId7">
            <a:alphaModFix/>
          </a:blip>
          <a:stretch>
            <a:fillRect/>
          </a:stretch>
        </p:blipFill>
        <p:spPr>
          <a:xfrm>
            <a:off x="352825" y="1542000"/>
            <a:ext cx="5513101" cy="1205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14"/>
          <p:cNvPicPr preferRelativeResize="0"/>
          <p:nvPr/>
        </p:nvPicPr>
        <p:blipFill>
          <a:blip r:embed="rId3">
            <a:alphaModFix/>
          </a:blip>
          <a:stretch>
            <a:fillRect/>
          </a:stretch>
        </p:blipFill>
        <p:spPr>
          <a:xfrm>
            <a:off x="0" y="0"/>
            <a:ext cx="12191999" cy="6857999"/>
          </a:xfrm>
          <a:prstGeom prst="rect">
            <a:avLst/>
          </a:prstGeom>
          <a:noFill/>
          <a:ln>
            <a:noFill/>
          </a:ln>
        </p:spPr>
      </p:pic>
      <p:sp>
        <p:nvSpPr>
          <p:cNvPr id="283" name="Google Shape;283;p14"/>
          <p:cNvSpPr/>
          <p:nvPr/>
        </p:nvSpPr>
        <p:spPr>
          <a:xfrm>
            <a:off x="615900" y="1949875"/>
            <a:ext cx="10960200" cy="4108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txBox="1">
            <a:spLocks noGrp="1"/>
          </p:cNvSpPr>
          <p:nvPr>
            <p:ph type="body" idx="1"/>
          </p:nvPr>
        </p:nvSpPr>
        <p:spPr>
          <a:xfrm>
            <a:off x="615900" y="1949875"/>
            <a:ext cx="10839300" cy="5517600"/>
          </a:xfrm>
          <a:prstGeom prst="rect">
            <a:avLst/>
          </a:prstGeom>
          <a:noFill/>
          <a:ln>
            <a:noFill/>
          </a:ln>
          <a:effectLst>
            <a:outerShdw blurRad="214313" dist="9525" dir="720000" algn="bl" rotWithShape="0">
              <a:srgbClr val="000000">
                <a:alpha val="0"/>
              </a:srgbClr>
            </a:outerShdw>
          </a:effectLst>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200"/>
              <a:buNone/>
            </a:pPr>
            <a:endParaRPr sz="2100" b="1" i="0">
              <a:solidFill>
                <a:srgbClr val="01548A"/>
              </a:solidFill>
              <a:latin typeface="Tahoma"/>
              <a:ea typeface="Tahoma"/>
              <a:cs typeface="Tahoma"/>
              <a:sym typeface="Tahoma"/>
            </a:endParaRPr>
          </a:p>
          <a:p>
            <a:pPr marL="228600" lvl="0" indent="-241300" algn="l" rtl="0">
              <a:lnSpc>
                <a:spcPct val="150000"/>
              </a:lnSpc>
              <a:spcBef>
                <a:spcPts val="1000"/>
              </a:spcBef>
              <a:spcAft>
                <a:spcPts val="0"/>
              </a:spcAft>
              <a:buClr>
                <a:schemeClr val="dk1"/>
              </a:buClr>
              <a:buSzPts val="2000"/>
              <a:buFont typeface="Times New Roman"/>
              <a:buChar char="•"/>
            </a:pPr>
            <a:r>
              <a:rPr lang="tr-TR" sz="2000" i="0" u="sng">
                <a:solidFill>
                  <a:schemeClr val="dk1"/>
                </a:solidFill>
                <a:latin typeface="Times New Roman"/>
                <a:ea typeface="Times New Roman"/>
                <a:cs typeface="Times New Roman"/>
                <a:sym typeface="Times New Roman"/>
                <a:hlinkClick r:id="rId4">
                  <a:extLst>
                    <a:ext uri="{A12FA001-AC4F-418D-AE19-62706E023703}">
                      <ahyp:hlinkClr xmlns:ahyp="http://schemas.microsoft.com/office/drawing/2018/hyperlinkcolor" val="tx"/>
                    </a:ext>
                  </a:extLst>
                </a:hlinkClick>
              </a:rPr>
              <a:t>https://www.robotistan.com/</a:t>
            </a:r>
            <a:endParaRPr sz="2000" i="0">
              <a:solidFill>
                <a:schemeClr val="dk1"/>
              </a:solidFill>
              <a:latin typeface="Times New Roman"/>
              <a:ea typeface="Times New Roman"/>
              <a:cs typeface="Times New Roman"/>
              <a:sym typeface="Times New Roman"/>
            </a:endParaRPr>
          </a:p>
          <a:p>
            <a:pPr marL="228600" lvl="0" indent="-241300" algn="l" rtl="0">
              <a:lnSpc>
                <a:spcPct val="150000"/>
              </a:lnSpc>
              <a:spcBef>
                <a:spcPts val="1000"/>
              </a:spcBef>
              <a:spcAft>
                <a:spcPts val="0"/>
              </a:spcAft>
              <a:buClr>
                <a:schemeClr val="dk1"/>
              </a:buClr>
              <a:buSzPts val="2000"/>
              <a:buFont typeface="Times New Roman"/>
              <a:buChar char="•"/>
            </a:pPr>
            <a:r>
              <a:rPr lang="tr-TR" sz="2000" u="sng">
                <a:solidFill>
                  <a:schemeClr val="dk1"/>
                </a:solidFill>
                <a:latin typeface="Times New Roman"/>
                <a:ea typeface="Times New Roman"/>
                <a:cs typeface="Times New Roman"/>
                <a:sym typeface="Times New Roman"/>
                <a:hlinkClick r:id="rId5">
                  <a:extLst>
                    <a:ext uri="{A12FA001-AC4F-418D-AE19-62706E023703}">
                      <ahyp:hlinkClr xmlns:ahyp="http://schemas.microsoft.com/office/drawing/2018/hyperlinkcolor" val="tx"/>
                    </a:ext>
                  </a:extLst>
                </a:hlinkClick>
              </a:rPr>
              <a:t>https://towardsdatascience.com/everything-you-ever-wanted-to-know-about-computer-vision-heres-a-look-why-it-s-so-awesome-e8a58dfb641e</a:t>
            </a:r>
            <a:endParaRPr sz="2000">
              <a:solidFill>
                <a:schemeClr val="dk1"/>
              </a:solidFill>
              <a:latin typeface="Times New Roman"/>
              <a:ea typeface="Times New Roman"/>
              <a:cs typeface="Times New Roman"/>
              <a:sym typeface="Times New Roman"/>
            </a:endParaRPr>
          </a:p>
          <a:p>
            <a:pPr marL="228600" lvl="0" indent="-241300" algn="l" rtl="0">
              <a:lnSpc>
                <a:spcPct val="150000"/>
              </a:lnSpc>
              <a:spcBef>
                <a:spcPts val="1000"/>
              </a:spcBef>
              <a:spcAft>
                <a:spcPts val="0"/>
              </a:spcAft>
              <a:buClr>
                <a:schemeClr val="dk1"/>
              </a:buClr>
              <a:buSzPts val="2000"/>
              <a:buFont typeface="Times New Roman"/>
              <a:buChar char="•"/>
            </a:pPr>
            <a:r>
              <a:rPr lang="tr-TR" sz="2000" u="sng">
                <a:solidFill>
                  <a:schemeClr val="dk1"/>
                </a:solidFill>
                <a:latin typeface="Times New Roman"/>
                <a:ea typeface="Times New Roman"/>
                <a:cs typeface="Times New Roman"/>
                <a:sym typeface="Times New Roman"/>
                <a:hlinkClick r:id="rId6">
                  <a:extLst>
                    <a:ext uri="{A12FA001-AC4F-418D-AE19-62706E023703}">
                      <ahyp:hlinkClr xmlns:ahyp="http://schemas.microsoft.com/office/drawing/2018/hyperlinkcolor" val="tx"/>
                    </a:ext>
                  </a:extLst>
                </a:hlinkClick>
              </a:rPr>
              <a:t>https://opencv.org/</a:t>
            </a:r>
            <a:r>
              <a:rPr lang="tr-TR" sz="2000">
                <a:solidFill>
                  <a:schemeClr val="dk1"/>
                </a:solidFill>
                <a:latin typeface="Times New Roman"/>
                <a:ea typeface="Times New Roman"/>
                <a:cs typeface="Times New Roman"/>
                <a:sym typeface="Times New Roman"/>
              </a:rPr>
              <a:t>                                                                                                                                  </a:t>
            </a:r>
            <a:endParaRPr sz="2000">
              <a:solidFill>
                <a:schemeClr val="dk1"/>
              </a:solidFill>
              <a:latin typeface="Times New Roman"/>
              <a:ea typeface="Times New Roman"/>
              <a:cs typeface="Times New Roman"/>
              <a:sym typeface="Times New Roman"/>
            </a:endParaRPr>
          </a:p>
          <a:p>
            <a:pPr marL="228600" lvl="0" indent="-241300" algn="just" rtl="0">
              <a:lnSpc>
                <a:spcPct val="150000"/>
              </a:lnSpc>
              <a:spcBef>
                <a:spcPts val="0"/>
              </a:spcBef>
              <a:spcAft>
                <a:spcPts val="0"/>
              </a:spcAft>
              <a:buClr>
                <a:schemeClr val="dk1"/>
              </a:buClr>
              <a:buSzPts val="2000"/>
              <a:buFont typeface="Times New Roman"/>
              <a:buChar char="•"/>
            </a:pPr>
            <a:r>
              <a:rPr lang="tr-TR" sz="2000" u="sng">
                <a:solidFill>
                  <a:schemeClr val="dk1"/>
                </a:solidFill>
                <a:latin typeface="Times New Roman"/>
                <a:ea typeface="Times New Roman"/>
                <a:cs typeface="Times New Roman"/>
                <a:sym typeface="Times New Roman"/>
              </a:rPr>
              <a:t>https://customers.pyimagesearch.com/lesson-sample-face-recognition-for-security/</a:t>
            </a:r>
            <a:endParaRPr sz="2000" u="sng">
              <a:solidFill>
                <a:schemeClr val="dk1"/>
              </a:solidFill>
              <a:latin typeface="Times New Roman"/>
              <a:ea typeface="Times New Roman"/>
              <a:cs typeface="Times New Roman"/>
              <a:sym typeface="Times New Roman"/>
            </a:endParaRPr>
          </a:p>
          <a:p>
            <a:pPr marL="228600" lvl="0" indent="0" algn="just" rtl="0">
              <a:lnSpc>
                <a:spcPct val="100000"/>
              </a:lnSpc>
              <a:spcBef>
                <a:spcPts val="1000"/>
              </a:spcBef>
              <a:spcAft>
                <a:spcPts val="0"/>
              </a:spcAft>
              <a:buNone/>
            </a:pPr>
            <a:endParaRPr sz="2000">
              <a:solidFill>
                <a:schemeClr val="dk1"/>
              </a:solidFill>
              <a:latin typeface="Times New Roman"/>
              <a:ea typeface="Times New Roman"/>
              <a:cs typeface="Times New Roman"/>
              <a:sym typeface="Times New Roman"/>
            </a:endParaRPr>
          </a:p>
        </p:txBody>
      </p:sp>
      <p:sp>
        <p:nvSpPr>
          <p:cNvPr id="285" name="Google Shape;285;p1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15</a:t>
            </a:fld>
            <a:endParaRPr/>
          </a:p>
        </p:txBody>
      </p:sp>
      <p:sp>
        <p:nvSpPr>
          <p:cNvPr id="286" name="Google Shape;286;p14"/>
          <p:cNvSpPr txBox="1">
            <a:spLocks noGrp="1"/>
          </p:cNvSpPr>
          <p:nvPr>
            <p:ph type="title"/>
          </p:nvPr>
        </p:nvSpPr>
        <p:spPr>
          <a:xfrm>
            <a:off x="585600" y="242025"/>
            <a:ext cx="110208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tr-TR" sz="3800"/>
              <a:t>REFERENCES</a:t>
            </a:r>
            <a:endParaRPr sz="3800"/>
          </a:p>
        </p:txBody>
      </p:sp>
      <p:pic>
        <p:nvPicPr>
          <p:cNvPr id="287" name="Google Shape;287;p14"/>
          <p:cNvPicPr preferRelativeResize="0"/>
          <p:nvPr/>
        </p:nvPicPr>
        <p:blipFill rotWithShape="1">
          <a:blip r:embed="rId7">
            <a:alphaModFix/>
          </a:blip>
          <a:srcRect/>
          <a:stretch/>
        </p:blipFill>
        <p:spPr>
          <a:xfrm>
            <a:off x="697434" y="295352"/>
            <a:ext cx="1402269" cy="10819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15"/>
          <p:cNvPicPr preferRelativeResize="0"/>
          <p:nvPr/>
        </p:nvPicPr>
        <p:blipFill rotWithShape="1">
          <a:blip r:embed="rId3">
            <a:alphaModFix/>
          </a:blip>
          <a:srcRect/>
          <a:stretch/>
        </p:blipFill>
        <p:spPr>
          <a:xfrm>
            <a:off x="3145280" y="1151946"/>
            <a:ext cx="5901439" cy="4554107"/>
          </a:xfrm>
          <a:prstGeom prst="rect">
            <a:avLst/>
          </a:prstGeom>
          <a:noFill/>
          <a:ln>
            <a:noFill/>
          </a:ln>
        </p:spPr>
      </p:pic>
      <p:sp>
        <p:nvSpPr>
          <p:cNvPr id="293" name="Google Shape;293;p15"/>
          <p:cNvSpPr/>
          <p:nvPr/>
        </p:nvSpPr>
        <p:spPr>
          <a:xfrm>
            <a:off x="1264075" y="1638950"/>
            <a:ext cx="9705300" cy="3414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294" name="Google Shape;294;p15" descr="doğa, gece göğü içeren bir resim&#10;&#10;Açıklama otomatik olarak oluşturuldu"/>
          <p:cNvPicPr preferRelativeResize="0">
            <a:picLocks noGrp="1"/>
          </p:cNvPicPr>
          <p:nvPr>
            <p:ph type="body" idx="1"/>
          </p:nvPr>
        </p:nvPicPr>
        <p:blipFill rotWithShape="1">
          <a:blip r:embed="rId4">
            <a:alphaModFix amt="86000"/>
          </a:blip>
          <a:srcRect/>
          <a:stretch/>
        </p:blipFill>
        <p:spPr>
          <a:xfrm>
            <a:off x="0" y="-604633"/>
            <a:ext cx="12192000" cy="7620000"/>
          </a:xfrm>
          <a:prstGeom prst="rect">
            <a:avLst/>
          </a:prstGeom>
          <a:noFill/>
          <a:ln>
            <a:noFill/>
          </a:ln>
        </p:spPr>
      </p:pic>
      <p:sp>
        <p:nvSpPr>
          <p:cNvPr id="295" name="Google Shape;295;p1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16</a:t>
            </a:fld>
            <a:endParaRPr/>
          </a:p>
        </p:txBody>
      </p:sp>
      <p:sp>
        <p:nvSpPr>
          <p:cNvPr id="296" name="Google Shape;296;p15"/>
          <p:cNvSpPr txBox="1"/>
          <p:nvPr/>
        </p:nvSpPr>
        <p:spPr>
          <a:xfrm>
            <a:off x="1243350" y="1660550"/>
            <a:ext cx="9705300" cy="337080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tr-TR" sz="7100" b="1">
                <a:solidFill>
                  <a:schemeClr val="lt1"/>
                </a:solidFill>
                <a:latin typeface="Caveat"/>
                <a:ea typeface="Caveat"/>
                <a:cs typeface="Caveat"/>
                <a:sym typeface="Caveat"/>
              </a:rPr>
              <a:t>THANK YOU </a:t>
            </a:r>
            <a:endParaRPr sz="7100" b="1">
              <a:solidFill>
                <a:schemeClr val="lt1"/>
              </a:solidFill>
              <a:latin typeface="Caveat"/>
              <a:ea typeface="Caveat"/>
              <a:cs typeface="Caveat"/>
              <a:sym typeface="Caveat"/>
            </a:endParaRPr>
          </a:p>
          <a:p>
            <a:pPr marL="0" marR="0" lvl="0" indent="0" algn="ctr" rtl="0">
              <a:spcBef>
                <a:spcPts val="0"/>
              </a:spcBef>
              <a:spcAft>
                <a:spcPts val="0"/>
              </a:spcAft>
              <a:buNone/>
            </a:pPr>
            <a:r>
              <a:rPr lang="tr-TR" sz="7100" b="1">
                <a:solidFill>
                  <a:schemeClr val="lt1"/>
                </a:solidFill>
                <a:latin typeface="Caveat"/>
                <a:ea typeface="Caveat"/>
                <a:cs typeface="Caveat"/>
                <a:sym typeface="Caveat"/>
              </a:rPr>
              <a:t>FOR</a:t>
            </a:r>
            <a:r>
              <a:rPr lang="tr-TR" sz="2500" b="1">
                <a:latin typeface="Caveat"/>
                <a:ea typeface="Caveat"/>
                <a:cs typeface="Caveat"/>
                <a:sym typeface="Caveat"/>
              </a:rPr>
              <a:t> </a:t>
            </a:r>
            <a:endParaRPr sz="2500" b="1">
              <a:latin typeface="Caveat"/>
              <a:ea typeface="Caveat"/>
              <a:cs typeface="Caveat"/>
              <a:sym typeface="Caveat"/>
            </a:endParaRPr>
          </a:p>
          <a:p>
            <a:pPr marL="0" marR="0" lvl="0" indent="0" algn="ctr" rtl="0">
              <a:spcBef>
                <a:spcPts val="0"/>
              </a:spcBef>
              <a:spcAft>
                <a:spcPts val="0"/>
              </a:spcAft>
              <a:buNone/>
            </a:pPr>
            <a:r>
              <a:rPr lang="tr-TR" sz="7100" b="1">
                <a:solidFill>
                  <a:schemeClr val="lt1"/>
                </a:solidFill>
                <a:latin typeface="Caveat"/>
                <a:ea typeface="Caveat"/>
                <a:cs typeface="Caveat"/>
                <a:sym typeface="Caveat"/>
              </a:rPr>
              <a:t>LISTENING</a:t>
            </a:r>
            <a:endParaRPr sz="2500" b="1">
              <a:latin typeface="Caveat"/>
              <a:ea typeface="Caveat"/>
              <a:cs typeface="Caveat"/>
              <a:sym typeface="Caveat"/>
            </a:endParaRPr>
          </a:p>
        </p:txBody>
      </p:sp>
      <p:sp>
        <p:nvSpPr>
          <p:cNvPr id="297" name="Google Shape;297;p15"/>
          <p:cNvSpPr/>
          <p:nvPr/>
        </p:nvSpPr>
        <p:spPr>
          <a:xfrm>
            <a:off x="375675" y="99400"/>
            <a:ext cx="1627200" cy="1162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15"/>
          <p:cNvPicPr preferRelativeResize="0"/>
          <p:nvPr/>
        </p:nvPicPr>
        <p:blipFill rotWithShape="1">
          <a:blip r:embed="rId5">
            <a:alphaModFix/>
          </a:blip>
          <a:srcRect/>
          <a:stretch/>
        </p:blipFill>
        <p:spPr>
          <a:xfrm>
            <a:off x="488147" y="139677"/>
            <a:ext cx="1402269" cy="108195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1000"/>
                                        <p:tgtEl>
                                          <p:spTgt spid="296"/>
                                        </p:tgtEl>
                                        <p:attrNameLst>
                                          <p:attrName>ppt_w</p:attrName>
                                        </p:attrNameLst>
                                      </p:cBhvr>
                                      <p:tavLst>
                                        <p:tav tm="0">
                                          <p:val>
                                            <p:strVal val="0"/>
                                          </p:val>
                                        </p:tav>
                                        <p:tav tm="100000">
                                          <p:val>
                                            <p:strVal val="#ppt_w"/>
                                          </p:val>
                                        </p:tav>
                                      </p:tavLst>
                                    </p:anim>
                                    <p:anim calcmode="lin" valueType="num">
                                      <p:cBhvr additive="base">
                                        <p:cTn id="8" dur="1000"/>
                                        <p:tgtEl>
                                          <p:spTgt spid="296"/>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96"/>
                                        </p:tgtEl>
                                        <p:attrNameLst>
                                          <p:attrName>style.visibility</p:attrName>
                                        </p:attrNameLst>
                                      </p:cBhvr>
                                      <p:to>
                                        <p:strVal val="visible"/>
                                      </p:to>
                                    </p:set>
                                    <p:animEffect transition="in" filter="fade">
                                      <p:cBhvr>
                                        <p:cTn id="13" dur="1000"/>
                                        <p:tgtEl>
                                          <p:spTgt spid="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
          <p:cNvSpPr txBox="1">
            <a:spLocks noGrp="1"/>
          </p:cNvSpPr>
          <p:nvPr>
            <p:ph type="ctrTitle"/>
          </p:nvPr>
        </p:nvSpPr>
        <p:spPr>
          <a:xfrm>
            <a:off x="1673983" y="1195293"/>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000000"/>
              </a:buClr>
              <a:buSzPts val="3200"/>
              <a:buFont typeface="Calibri"/>
              <a:buNone/>
            </a:pPr>
            <a:br>
              <a:rPr lang="tr-TR" sz="3200" b="1">
                <a:solidFill>
                  <a:srgbClr val="000000"/>
                </a:solidFill>
                <a:latin typeface="Calibri"/>
                <a:ea typeface="Calibri"/>
                <a:cs typeface="Calibri"/>
                <a:sym typeface="Calibri"/>
              </a:rPr>
            </a:br>
            <a:r>
              <a:rPr lang="tr-TR" sz="3200" b="1">
                <a:solidFill>
                  <a:srgbClr val="000000"/>
                </a:solidFill>
                <a:latin typeface="Calibri"/>
                <a:ea typeface="Calibri"/>
                <a:cs typeface="Calibri"/>
                <a:sym typeface="Calibri"/>
              </a:rPr>
              <a:t>PERSON TRACKING SYSTEM WITH ESP32</a:t>
            </a:r>
            <a:br>
              <a:rPr lang="tr-TR" sz="1800">
                <a:latin typeface="Calibri"/>
                <a:ea typeface="Calibri"/>
                <a:cs typeface="Calibri"/>
                <a:sym typeface="Calibri"/>
              </a:rPr>
            </a:br>
            <a:endParaRPr sz="2400"/>
          </a:p>
        </p:txBody>
      </p:sp>
      <p:grpSp>
        <p:nvGrpSpPr>
          <p:cNvPr id="134" name="Google Shape;134;p1"/>
          <p:cNvGrpSpPr/>
          <p:nvPr/>
        </p:nvGrpSpPr>
        <p:grpSpPr>
          <a:xfrm>
            <a:off x="0" y="-4653"/>
            <a:ext cx="12191887" cy="713235"/>
            <a:chOff x="-324644" y="2222500"/>
            <a:chExt cx="22261685" cy="1302327"/>
          </a:xfrm>
        </p:grpSpPr>
        <p:sp>
          <p:nvSpPr>
            <p:cNvPr id="135" name="Google Shape;135;p1"/>
            <p:cNvSpPr/>
            <p:nvPr/>
          </p:nvSpPr>
          <p:spPr>
            <a:xfrm>
              <a:off x="-324644" y="2222500"/>
              <a:ext cx="5600193"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009EF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tr-TR" sz="2000" b="0" i="0" u="none" strike="noStrike" cap="none">
                  <a:solidFill>
                    <a:schemeClr val="lt1"/>
                  </a:solidFill>
                  <a:latin typeface="Gill Sans"/>
                  <a:ea typeface="Gill Sans"/>
                  <a:cs typeface="Gill Sans"/>
                  <a:sym typeface="Gill Sans"/>
                </a:rPr>
                <a:t>Semester II (2021-2022)</a:t>
              </a:r>
              <a:endParaRPr/>
            </a:p>
          </p:txBody>
        </p:sp>
        <p:sp>
          <p:nvSpPr>
            <p:cNvPr id="136" name="Google Shape;136;p1"/>
            <p:cNvSpPr/>
            <p:nvPr/>
          </p:nvSpPr>
          <p:spPr>
            <a:xfrm>
              <a:off x="16363156" y="2222500"/>
              <a:ext cx="5573885" cy="1302327"/>
            </a:xfrm>
            <a:custGeom>
              <a:avLst/>
              <a:gdLst/>
              <a:ahLst/>
              <a:cxnLst/>
              <a:rect l="l" t="t" r="r" b="b"/>
              <a:pathLst>
                <a:path w="1883409" h="440055" extrusionOk="0">
                  <a:moveTo>
                    <a:pt x="0" y="0"/>
                  </a:moveTo>
                  <a:lnTo>
                    <a:pt x="0" y="439737"/>
                  </a:lnTo>
                  <a:lnTo>
                    <a:pt x="1883155" y="439737"/>
                  </a:lnTo>
                  <a:lnTo>
                    <a:pt x="1883155" y="0"/>
                  </a:lnTo>
                  <a:lnTo>
                    <a:pt x="0" y="0"/>
                  </a:lnTo>
                  <a:close/>
                </a:path>
              </a:pathLst>
            </a:custGeom>
            <a:solidFill>
              <a:srgbClr val="FF820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tr-TR" sz="2000" b="0" i="0" u="none" strike="noStrike" cap="none">
                  <a:solidFill>
                    <a:schemeClr val="lt1"/>
                  </a:solidFill>
                  <a:latin typeface="Gill Sans"/>
                  <a:ea typeface="Gill Sans"/>
                  <a:cs typeface="Gill Sans"/>
                  <a:sym typeface="Gill Sans"/>
                </a:rPr>
                <a:t>Course Code: </a:t>
              </a:r>
              <a:r>
                <a:rPr lang="tr-TR" sz="2000" b="1" i="0" u="none" strike="noStrike" cap="none">
                  <a:solidFill>
                    <a:schemeClr val="lt1"/>
                  </a:solidFill>
                  <a:latin typeface="Gill Sans"/>
                  <a:ea typeface="Gill Sans"/>
                  <a:cs typeface="Gill Sans"/>
                  <a:sym typeface="Gill Sans"/>
                </a:rPr>
                <a:t>CPE316</a:t>
              </a:r>
              <a:r>
                <a:rPr lang="tr-TR" sz="2000" b="0" i="0" u="none" strike="noStrike" cap="none">
                  <a:solidFill>
                    <a:schemeClr val="lt1"/>
                  </a:solidFill>
                  <a:latin typeface="Gill Sans"/>
                  <a:ea typeface="Gill Sans"/>
                  <a:cs typeface="Gill Sans"/>
                  <a:sym typeface="Gill Sans"/>
                </a:rPr>
                <a:t> </a:t>
              </a:r>
              <a:endParaRPr sz="2000" b="0" i="0" u="none" strike="noStrike" cap="none">
                <a:solidFill>
                  <a:schemeClr val="lt1"/>
                </a:solidFill>
                <a:latin typeface="Gill Sans"/>
                <a:ea typeface="Gill Sans"/>
                <a:cs typeface="Gill Sans"/>
                <a:sym typeface="Gill Sans"/>
              </a:endParaRPr>
            </a:p>
          </p:txBody>
        </p:sp>
        <p:sp>
          <p:nvSpPr>
            <p:cNvPr id="137" name="Google Shape;137;p1"/>
            <p:cNvSpPr/>
            <p:nvPr/>
          </p:nvSpPr>
          <p:spPr>
            <a:xfrm>
              <a:off x="5237956" y="2222500"/>
              <a:ext cx="5600193"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BF0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tr-TR" sz="2000" b="0" i="0" u="none" strike="noStrike" cap="none">
                  <a:solidFill>
                    <a:schemeClr val="lt1"/>
                  </a:solidFill>
                  <a:latin typeface="Gill Sans"/>
                  <a:ea typeface="Gill Sans"/>
                  <a:cs typeface="Gill Sans"/>
                  <a:sym typeface="Gill Sans"/>
                </a:rPr>
                <a:t>Embedded Systems Course</a:t>
              </a:r>
              <a:endParaRPr/>
            </a:p>
          </p:txBody>
        </p:sp>
        <p:sp>
          <p:nvSpPr>
            <p:cNvPr id="138" name="Google Shape;138;p1"/>
            <p:cNvSpPr/>
            <p:nvPr/>
          </p:nvSpPr>
          <p:spPr>
            <a:xfrm>
              <a:off x="10800556" y="2222500"/>
              <a:ext cx="5600193" cy="1302327"/>
            </a:xfrm>
            <a:custGeom>
              <a:avLst/>
              <a:gdLst/>
              <a:ahLst/>
              <a:cxnLst/>
              <a:rect l="l" t="t" r="r" b="b"/>
              <a:pathLst>
                <a:path w="1892300" h="440055" extrusionOk="0">
                  <a:moveTo>
                    <a:pt x="0" y="439737"/>
                  </a:moveTo>
                  <a:lnTo>
                    <a:pt x="1892300" y="439737"/>
                  </a:lnTo>
                  <a:lnTo>
                    <a:pt x="1892300" y="0"/>
                  </a:lnTo>
                  <a:lnTo>
                    <a:pt x="0" y="0"/>
                  </a:lnTo>
                  <a:lnTo>
                    <a:pt x="0" y="439737"/>
                  </a:lnTo>
                  <a:close/>
                </a:path>
              </a:pathLst>
            </a:custGeom>
            <a:solidFill>
              <a:srgbClr val="FFA10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tr-TR" sz="2000" b="0" i="0" u="none" strike="noStrike" cap="none">
                  <a:solidFill>
                    <a:schemeClr val="lt1"/>
                  </a:solidFill>
                  <a:latin typeface="Gill Sans"/>
                  <a:ea typeface="Gill Sans"/>
                  <a:cs typeface="Gill Sans"/>
                  <a:sym typeface="Gill Sans"/>
                </a:rPr>
                <a:t>Final Project Presentation</a:t>
              </a:r>
              <a:endParaRPr sz="2000" b="0" i="0" u="none" strike="noStrike" cap="none">
                <a:solidFill>
                  <a:schemeClr val="lt1"/>
                </a:solidFill>
                <a:latin typeface="Gill Sans"/>
                <a:ea typeface="Gill Sans"/>
                <a:cs typeface="Gill Sans"/>
                <a:sym typeface="Gill Sans"/>
              </a:endParaRPr>
            </a:p>
          </p:txBody>
        </p:sp>
      </p:grpSp>
      <p:pic>
        <p:nvPicPr>
          <p:cNvPr id="139" name="Google Shape;139;p1"/>
          <p:cNvPicPr preferRelativeResize="0"/>
          <p:nvPr/>
        </p:nvPicPr>
        <p:blipFill rotWithShape="1">
          <a:blip r:embed="rId3">
            <a:alphaModFix/>
          </a:blip>
          <a:srcRect/>
          <a:stretch/>
        </p:blipFill>
        <p:spPr>
          <a:xfrm>
            <a:off x="124148" y="1189296"/>
            <a:ext cx="1402269" cy="1081955"/>
          </a:xfrm>
          <a:prstGeom prst="rect">
            <a:avLst/>
          </a:prstGeom>
          <a:noFill/>
          <a:ln>
            <a:noFill/>
          </a:ln>
        </p:spPr>
      </p:pic>
      <p:graphicFrame>
        <p:nvGraphicFramePr>
          <p:cNvPr id="140" name="Google Shape;140;p1"/>
          <p:cNvGraphicFramePr/>
          <p:nvPr/>
        </p:nvGraphicFramePr>
        <p:xfrm>
          <a:off x="2028853" y="3510117"/>
          <a:ext cx="3000000" cy="3000000"/>
        </p:xfrm>
        <a:graphic>
          <a:graphicData uri="http://schemas.openxmlformats.org/drawingml/2006/table">
            <a:tbl>
              <a:tblPr firstRow="1" bandRow="1">
                <a:noFill/>
                <a:tableStyleId>{6178872D-C0D1-4F2F-A27F-271EB097DC5C}</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50">
                <a:tc gridSpan="2">
                  <a:txBody>
                    <a:bodyPr/>
                    <a:lstStyle/>
                    <a:p>
                      <a:pPr marL="0" marR="0" lvl="0" indent="0" algn="ctr" rtl="0">
                        <a:lnSpc>
                          <a:spcPct val="100000"/>
                        </a:lnSpc>
                        <a:spcBef>
                          <a:spcPts val="0"/>
                        </a:spcBef>
                        <a:spcAft>
                          <a:spcPts val="0"/>
                        </a:spcAft>
                        <a:buClr>
                          <a:schemeClr val="dk1"/>
                        </a:buClr>
                        <a:buSzPts val="1800"/>
                        <a:buFont typeface="Gill Sans"/>
                        <a:buNone/>
                      </a:pPr>
                      <a:r>
                        <a:rPr lang="tr-TR" sz="1800" u="none" strike="noStrike" cap="none"/>
                        <a:t>Team </a:t>
                      </a:r>
                      <a:r>
                        <a:rPr lang="tr-TR" sz="1800"/>
                        <a:t>PHOENIX</a:t>
                      </a:r>
                      <a:r>
                        <a:rPr lang="tr-TR" sz="1800" u="none" strike="noStrike" cap="none"/>
                        <a:t> members:</a:t>
                      </a:r>
                      <a:endParaRPr/>
                    </a:p>
                  </a:txBody>
                  <a:tcPr marL="91450" marR="91450" marT="45725" marB="45725"/>
                </a:tc>
                <a:tc hMerge="1">
                  <a:txBody>
                    <a:bodyPr/>
                    <a:lstStyle/>
                    <a:p>
                      <a:endParaRPr lang="tr-TR"/>
                    </a:p>
                  </a:txBody>
                  <a:tcPr/>
                </a:tc>
                <a:extLst>
                  <a:ext uri="{0D108BD9-81ED-4DB2-BD59-A6C34878D82A}">
                    <a16:rowId xmlns:a16="http://schemas.microsoft.com/office/drawing/2014/main" val="10000"/>
                  </a:ext>
                </a:extLst>
              </a:tr>
              <a:tr h="370850">
                <a:tc>
                  <a:txBody>
                    <a:bodyPr/>
                    <a:lstStyle/>
                    <a:p>
                      <a:pPr marL="342900" marR="0" lvl="0" indent="-342900" algn="just" rtl="0">
                        <a:spcBef>
                          <a:spcPts val="0"/>
                        </a:spcBef>
                        <a:spcAft>
                          <a:spcPts val="0"/>
                        </a:spcAft>
                        <a:buClr>
                          <a:schemeClr val="dk1"/>
                        </a:buClr>
                        <a:buSzPts val="1800"/>
                        <a:buFont typeface="Noto Sans Symbols"/>
                        <a:buChar char="▪"/>
                      </a:pPr>
                      <a:r>
                        <a:rPr lang="tr-TR" sz="1800" u="none" strike="noStrike" cap="none"/>
                        <a:t>Esmanur AL</a:t>
                      </a:r>
                      <a:r>
                        <a:rPr lang="tr-TR" sz="1800"/>
                        <a:t>I</a:t>
                      </a:r>
                      <a:r>
                        <a:rPr lang="tr-TR" sz="1800" u="none" strike="noStrike" cap="none"/>
                        <a:t>CAN 1810215066</a:t>
                      </a:r>
                      <a:endParaRPr sz="1800" u="none" strike="noStrike" cap="none"/>
                    </a:p>
                    <a:p>
                      <a:pPr marL="0" marR="0" lvl="0" indent="0" algn="l" rtl="0">
                        <a:spcBef>
                          <a:spcPts val="0"/>
                        </a:spcBef>
                        <a:spcAft>
                          <a:spcPts val="0"/>
                        </a:spcAft>
                        <a:buNone/>
                      </a:pPr>
                      <a:r>
                        <a:rPr lang="tr-TR" sz="1800" u="none" strike="noStrike" cap="none"/>
                        <a:t>	esmnralicann@gmail.com</a:t>
                      </a:r>
                      <a:endParaRPr sz="1800"/>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800"/>
                        <a:buFont typeface="Noto Sans Symbols"/>
                        <a:buChar char="▪"/>
                      </a:pPr>
                      <a:r>
                        <a:rPr lang="tr-TR" sz="1800"/>
                        <a:t>Fehmi GUNAY 1810205040</a:t>
                      </a:r>
                      <a:endParaRPr sz="1800"/>
                    </a:p>
                    <a:p>
                      <a:pPr marL="0" marR="0" lvl="0" indent="0" algn="l" rtl="0">
                        <a:lnSpc>
                          <a:spcPct val="100000"/>
                        </a:lnSpc>
                        <a:spcBef>
                          <a:spcPts val="0"/>
                        </a:spcBef>
                        <a:spcAft>
                          <a:spcPts val="0"/>
                        </a:spcAft>
                        <a:buClr>
                          <a:schemeClr val="dk1"/>
                        </a:buClr>
                        <a:buSzPts val="1800"/>
                        <a:buFont typeface="Gill Sans"/>
                        <a:buNone/>
                      </a:pPr>
                      <a:r>
                        <a:rPr lang="tr-TR" sz="1800"/>
                        <a:t>	gunay.fehmi14@gmail.com</a:t>
                      </a:r>
                      <a:endParaRPr sz="1800"/>
                    </a:p>
                  </a:txBody>
                  <a:tcPr marL="91450" marR="91450" marT="45725" marB="45725"/>
                </a:tc>
                <a:extLst>
                  <a:ext uri="{0D108BD9-81ED-4DB2-BD59-A6C34878D82A}">
                    <a16:rowId xmlns:a16="http://schemas.microsoft.com/office/drawing/2014/main" val="10001"/>
                  </a:ext>
                </a:extLst>
              </a:tr>
              <a:tr h="370850">
                <a:tc>
                  <a:txBody>
                    <a:bodyPr/>
                    <a:lstStyle/>
                    <a:p>
                      <a:pPr marL="342900" marR="0" lvl="0" indent="-342900" algn="just" rtl="0">
                        <a:spcBef>
                          <a:spcPts val="0"/>
                        </a:spcBef>
                        <a:spcAft>
                          <a:spcPts val="0"/>
                        </a:spcAft>
                        <a:buClr>
                          <a:schemeClr val="dk1"/>
                        </a:buClr>
                        <a:buSzPts val="1800"/>
                        <a:buFont typeface="Noto Sans Symbols"/>
                        <a:buChar char="▪"/>
                      </a:pPr>
                      <a:r>
                        <a:rPr lang="tr-TR" sz="1800"/>
                        <a:t>Yasemin EKER 2107010206002</a:t>
                      </a:r>
                      <a:endParaRPr sz="1800"/>
                    </a:p>
                    <a:p>
                      <a:pPr marL="0" marR="0" lvl="0" indent="0" algn="l" rtl="0">
                        <a:lnSpc>
                          <a:spcPct val="100000"/>
                        </a:lnSpc>
                        <a:spcBef>
                          <a:spcPts val="0"/>
                        </a:spcBef>
                        <a:spcAft>
                          <a:spcPts val="0"/>
                        </a:spcAft>
                        <a:buClr>
                          <a:schemeClr val="dk1"/>
                        </a:buClr>
                        <a:buSzPts val="1800"/>
                        <a:buFont typeface="Gill Sans"/>
                        <a:buNone/>
                      </a:pPr>
                      <a:r>
                        <a:rPr lang="tr-TR" sz="1800"/>
                        <a:t>	yasemineker06@hotmail.com</a:t>
                      </a:r>
                      <a:endParaRPr sz="1800"/>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800"/>
                        <a:buFont typeface="Noto Sans Symbols"/>
                        <a:buChar char="▪"/>
                      </a:pPr>
                      <a:r>
                        <a:rPr lang="tr-TR" sz="1800"/>
                        <a:t>Ebru KIRIKKAYIŞ 1810205089</a:t>
                      </a:r>
                      <a:endParaRPr sz="1800"/>
                    </a:p>
                    <a:p>
                      <a:pPr marL="0" marR="0" lvl="0" indent="0" algn="l" rtl="0">
                        <a:lnSpc>
                          <a:spcPct val="100000"/>
                        </a:lnSpc>
                        <a:spcBef>
                          <a:spcPts val="0"/>
                        </a:spcBef>
                        <a:spcAft>
                          <a:spcPts val="0"/>
                        </a:spcAft>
                        <a:buClr>
                          <a:schemeClr val="dk1"/>
                        </a:buClr>
                        <a:buSzPts val="1800"/>
                        <a:buFont typeface="Gill Sans"/>
                        <a:buNone/>
                      </a:pPr>
                      <a:r>
                        <a:rPr lang="tr-TR" sz="1800"/>
                        <a:t>	ebrukirikkayis@gmail.com</a:t>
                      </a:r>
                      <a:endParaRPr sz="1800"/>
                    </a:p>
                  </a:txBody>
                  <a:tcPr marL="91450" marR="91450" marT="45725" marB="45725"/>
                </a:tc>
                <a:extLst>
                  <a:ext uri="{0D108BD9-81ED-4DB2-BD59-A6C34878D82A}">
                    <a16:rowId xmlns:a16="http://schemas.microsoft.com/office/drawing/2014/main" val="10002"/>
                  </a:ext>
                </a:extLst>
              </a:tr>
              <a:tr h="370850">
                <a:tc>
                  <a:txBody>
                    <a:bodyPr/>
                    <a:lstStyle/>
                    <a:p>
                      <a:pPr marL="342900" marR="0" lvl="0" indent="-342900" algn="just" rtl="0">
                        <a:spcBef>
                          <a:spcPts val="0"/>
                        </a:spcBef>
                        <a:spcAft>
                          <a:spcPts val="0"/>
                        </a:spcAft>
                        <a:buClr>
                          <a:schemeClr val="dk1"/>
                        </a:buClr>
                        <a:buSzPts val="1800"/>
                        <a:buFont typeface="Noto Sans Symbols"/>
                        <a:buChar char="▪"/>
                      </a:pPr>
                      <a:r>
                        <a:rPr lang="tr-TR" sz="1800"/>
                        <a:t>Irem KARAAYTU 1810205057</a:t>
                      </a:r>
                      <a:endParaRPr sz="1800"/>
                    </a:p>
                    <a:p>
                      <a:pPr marL="0" marR="0" lvl="0" indent="0" algn="l" rtl="0">
                        <a:lnSpc>
                          <a:spcPct val="100000"/>
                        </a:lnSpc>
                        <a:spcBef>
                          <a:spcPts val="0"/>
                        </a:spcBef>
                        <a:spcAft>
                          <a:spcPts val="0"/>
                        </a:spcAft>
                        <a:buClr>
                          <a:schemeClr val="dk1"/>
                        </a:buClr>
                        <a:buSzPts val="1800"/>
                        <a:buFont typeface="Gill Sans"/>
                        <a:buNone/>
                      </a:pPr>
                      <a:r>
                        <a:rPr lang="tr-TR" sz="1800"/>
                        <a:t>	iremkryt@yaani.com</a:t>
                      </a:r>
                      <a:endParaRPr sz="1800"/>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800"/>
                        <a:buFont typeface="Noto Sans Symbols"/>
                        <a:buChar char="▪"/>
                      </a:pPr>
                      <a:r>
                        <a:rPr lang="tr-TR" sz="1800"/>
                        <a:t>Berk Ali MERAL 1810205030</a:t>
                      </a:r>
                      <a:endParaRPr sz="1800"/>
                    </a:p>
                    <a:p>
                      <a:pPr marL="0" marR="0" lvl="0" indent="0" algn="l" rtl="0">
                        <a:lnSpc>
                          <a:spcPct val="100000"/>
                        </a:lnSpc>
                        <a:spcBef>
                          <a:spcPts val="0"/>
                        </a:spcBef>
                        <a:spcAft>
                          <a:spcPts val="0"/>
                        </a:spcAft>
                        <a:buClr>
                          <a:schemeClr val="dk1"/>
                        </a:buClr>
                        <a:buSzPts val="1800"/>
                        <a:buFont typeface="Gill Sans"/>
                        <a:buNone/>
                      </a:pPr>
                      <a:r>
                        <a:rPr lang="tr-TR" sz="1800"/>
                        <a:t>	berkalisimsek@hotmail.com</a:t>
                      </a:r>
                      <a:endParaRPr sz="1800"/>
                    </a:p>
                  </a:txBody>
                  <a:tcPr marL="91450" marR="91450" marT="45725" marB="45725"/>
                </a:tc>
                <a:extLst>
                  <a:ext uri="{0D108BD9-81ED-4DB2-BD59-A6C34878D82A}">
                    <a16:rowId xmlns:a16="http://schemas.microsoft.com/office/drawing/2014/main" val="10003"/>
                  </a:ext>
                </a:extLst>
              </a:tr>
              <a:tr h="370850">
                <a:tc>
                  <a:txBody>
                    <a:bodyPr/>
                    <a:lstStyle/>
                    <a:p>
                      <a:pPr marL="285750" marR="0" lvl="0" indent="-285750" algn="l" rtl="0">
                        <a:lnSpc>
                          <a:spcPct val="100000"/>
                        </a:lnSpc>
                        <a:spcBef>
                          <a:spcPts val="0"/>
                        </a:spcBef>
                        <a:spcAft>
                          <a:spcPts val="0"/>
                        </a:spcAft>
                        <a:buClr>
                          <a:schemeClr val="dk1"/>
                        </a:buClr>
                        <a:buSzPts val="1800"/>
                        <a:buFont typeface="Noto Sans Symbols"/>
                        <a:buChar char="▪"/>
                      </a:pPr>
                      <a:r>
                        <a:rPr lang="tr-TR" sz="1800"/>
                        <a:t>Alperen SARIERIKLI 1810205052</a:t>
                      </a:r>
                      <a:endParaRPr sz="1800"/>
                    </a:p>
                    <a:p>
                      <a:pPr marL="0" marR="0" lvl="0" indent="0" algn="l" rtl="0">
                        <a:lnSpc>
                          <a:spcPct val="100000"/>
                        </a:lnSpc>
                        <a:spcBef>
                          <a:spcPts val="0"/>
                        </a:spcBef>
                        <a:spcAft>
                          <a:spcPts val="0"/>
                        </a:spcAft>
                        <a:buClr>
                          <a:schemeClr val="dk1"/>
                        </a:buClr>
                        <a:buSzPts val="1800"/>
                        <a:buFont typeface="Gill Sans"/>
                        <a:buNone/>
                      </a:pPr>
                      <a:r>
                        <a:rPr lang="tr-TR" sz="1800"/>
                        <a:t>	alperensarierikli@hotmail.com</a:t>
                      </a:r>
                      <a:endParaRPr sz="1800"/>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800"/>
                        <a:buFont typeface="Noto Sans Symbols"/>
                        <a:buChar char="▪"/>
                      </a:pPr>
                      <a:r>
                        <a:rPr lang="tr-TR" sz="1800"/>
                        <a:t>Bilal BERISPAK 1810205032</a:t>
                      </a:r>
                      <a:endParaRPr sz="1800"/>
                    </a:p>
                    <a:p>
                      <a:pPr marL="0" marR="0" lvl="0" indent="0" algn="l" rtl="0">
                        <a:lnSpc>
                          <a:spcPct val="100000"/>
                        </a:lnSpc>
                        <a:spcBef>
                          <a:spcPts val="0"/>
                        </a:spcBef>
                        <a:spcAft>
                          <a:spcPts val="0"/>
                        </a:spcAft>
                        <a:buClr>
                          <a:schemeClr val="dk1"/>
                        </a:buClr>
                        <a:buSzPts val="1800"/>
                        <a:buFont typeface="Gill Sans"/>
                        <a:buNone/>
                      </a:pPr>
                      <a:r>
                        <a:rPr lang="tr-TR" sz="1800"/>
                        <a:t>	bilalberispak@gmail.com</a:t>
                      </a:r>
                      <a:endParaRPr sz="1800"/>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chemeClr val="dk1"/>
                        </a:buClr>
                        <a:buSzPts val="1800"/>
                        <a:buFont typeface="Gill Sans"/>
                        <a:buNone/>
                      </a:pPr>
                      <a:endParaRPr sz="1800"/>
                    </a:p>
                  </a:txBody>
                  <a:tcPr marL="91450" marR="91450" marT="45725" marB="45725"/>
                </a:tc>
                <a:tc>
                  <a:txBody>
                    <a:bodyPr/>
                    <a:lstStyle/>
                    <a:p>
                      <a:pPr marL="0" marR="0" lvl="0" indent="0" algn="l" rtl="0">
                        <a:lnSpc>
                          <a:spcPct val="100000"/>
                        </a:lnSpc>
                        <a:spcBef>
                          <a:spcPts val="0"/>
                        </a:spcBef>
                        <a:spcAft>
                          <a:spcPts val="0"/>
                        </a:spcAft>
                        <a:buClr>
                          <a:schemeClr val="dk1"/>
                        </a:buClr>
                        <a:buSzPts val="1800"/>
                        <a:buFont typeface="Gill Sans"/>
                        <a:buNone/>
                      </a:pPr>
                      <a:endParaRPr sz="1800"/>
                    </a:p>
                  </a:txBody>
                  <a:tcPr marL="91450" marR="91450" marT="45725" marB="45725"/>
                </a:tc>
                <a:extLst>
                  <a:ext uri="{0D108BD9-81ED-4DB2-BD59-A6C34878D82A}">
                    <a16:rowId xmlns:a16="http://schemas.microsoft.com/office/drawing/2014/main" val="10005"/>
                  </a:ext>
                </a:extLst>
              </a:tr>
            </a:tbl>
          </a:graphicData>
        </a:graphic>
      </p:graphicFrame>
      <p:sp>
        <p:nvSpPr>
          <p:cNvPr id="141" name="Google Shape;141;p1"/>
          <p:cNvSpPr txBox="1">
            <a:spLocks noGrp="1"/>
          </p:cNvSpPr>
          <p:nvPr>
            <p:ph type="subTitle" idx="1"/>
          </p:nvPr>
        </p:nvSpPr>
        <p:spPr>
          <a:xfrm>
            <a:off x="1673984" y="2888497"/>
            <a:ext cx="8991600" cy="439427"/>
          </a:xfrm>
          <a:prstGeom prst="rect">
            <a:avLst/>
          </a:prstGeom>
          <a:noFill/>
          <a:ln>
            <a:noFill/>
          </a:ln>
        </p:spPr>
        <p:txBody>
          <a:bodyPr spcFirstLastPara="1" wrap="square" lIns="91425" tIns="45700" rIns="91425" bIns="45700" anchor="t" anchorCtr="0">
            <a:normAutofit/>
          </a:bodyPr>
          <a:lstStyle/>
          <a:p>
            <a:pPr marL="0" lvl="0" indent="0" algn="ctr" rtl="0">
              <a:lnSpc>
                <a:spcPct val="100000"/>
              </a:lnSpc>
              <a:spcBef>
                <a:spcPts val="0"/>
              </a:spcBef>
              <a:spcAft>
                <a:spcPts val="0"/>
              </a:spcAft>
              <a:buSzPts val="2000"/>
              <a:buNone/>
            </a:pPr>
            <a:r>
              <a:rPr lang="tr-TR" sz="2000">
                <a:solidFill>
                  <a:srgbClr val="3F3F3F"/>
                </a:solidFill>
              </a:rPr>
              <a:t>Supervisors:   Dr. Iman Elawady</a:t>
            </a:r>
            <a:r>
              <a:rPr lang="tr-TR"/>
              <a:t> ; </a:t>
            </a:r>
            <a:r>
              <a:rPr lang="tr-TR" sz="2000">
                <a:solidFill>
                  <a:srgbClr val="3F3F3F"/>
                </a:solidFill>
              </a:rPr>
              <a:t>ENG. Michael B.Khani</a:t>
            </a:r>
            <a:endParaRPr sz="2000">
              <a:solidFill>
                <a:srgbClr val="3F3F3F"/>
              </a:solidFill>
            </a:endParaRPr>
          </a:p>
        </p:txBody>
      </p:sp>
      <p:sp>
        <p:nvSpPr>
          <p:cNvPr id="142" name="Google Shape;142;p1"/>
          <p:cNvSpPr txBox="1"/>
          <p:nvPr/>
        </p:nvSpPr>
        <p:spPr>
          <a:xfrm>
            <a:off x="3392991" y="6400800"/>
            <a:ext cx="609845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tr-TR" sz="1800" b="0" i="0" u="none" strike="noStrike" cap="none">
                <a:solidFill>
                  <a:schemeClr val="dk1"/>
                </a:solidFill>
                <a:latin typeface="Gill Sans"/>
                <a:ea typeface="Gill Sans"/>
                <a:cs typeface="Gill Sans"/>
                <a:sym typeface="Gill Sans"/>
              </a:rPr>
              <a:t>          Team leader is Esmanur AL</a:t>
            </a:r>
            <a:r>
              <a:rPr lang="tr-TR" sz="1800">
                <a:solidFill>
                  <a:schemeClr val="dk1"/>
                </a:solidFill>
                <a:latin typeface="Gill Sans"/>
                <a:ea typeface="Gill Sans"/>
                <a:cs typeface="Gill Sans"/>
                <a:sym typeface="Gill Sans"/>
              </a:rPr>
              <a:t>I</a:t>
            </a:r>
            <a:r>
              <a:rPr lang="tr-TR" sz="1800" b="0" i="0" u="none" strike="noStrike" cap="none">
                <a:solidFill>
                  <a:schemeClr val="dk1"/>
                </a:solidFill>
                <a:latin typeface="Gill Sans"/>
                <a:ea typeface="Gill Sans"/>
                <a:cs typeface="Gill Sans"/>
                <a:sym typeface="Gill Sans"/>
              </a:rPr>
              <a:t>CAN</a:t>
            </a:r>
            <a:endParaRPr sz="1800">
              <a:solidFill>
                <a:schemeClr val="dk1"/>
              </a:solidFill>
              <a:latin typeface="Gill Sans"/>
              <a:ea typeface="Gill Sans"/>
              <a:cs typeface="Gill Sans"/>
              <a:sym typeface="Gill Sans"/>
            </a:endParaRPr>
          </a:p>
        </p:txBody>
      </p:sp>
      <p:sp>
        <p:nvSpPr>
          <p:cNvPr id="143" name="Google Shape;143;p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47"/>
        <p:cNvGrpSpPr/>
        <p:nvPr/>
      </p:nvGrpSpPr>
      <p:grpSpPr>
        <a:xfrm>
          <a:off x="0" y="0"/>
          <a:ext cx="0" cy="0"/>
          <a:chOff x="0" y="0"/>
          <a:chExt cx="0" cy="0"/>
        </a:xfrm>
      </p:grpSpPr>
      <p:pic>
        <p:nvPicPr>
          <p:cNvPr id="148" name="Google Shape;148;p3" descr="doğa, gece göğü içeren bir resim&#10;&#10;Açıklama otomatik olarak oluşturuldu"/>
          <p:cNvPicPr preferRelativeResize="0"/>
          <p:nvPr/>
        </p:nvPicPr>
        <p:blipFill rotWithShape="1">
          <a:blip r:embed="rId3">
            <a:alphaModFix/>
          </a:blip>
          <a:srcRect t="10000"/>
          <a:stretch/>
        </p:blipFill>
        <p:spPr>
          <a:xfrm>
            <a:off x="0" y="10"/>
            <a:ext cx="12191980" cy="6857990"/>
          </a:xfrm>
          <a:prstGeom prst="rect">
            <a:avLst/>
          </a:prstGeom>
          <a:noFill/>
          <a:ln>
            <a:noFill/>
          </a:ln>
        </p:spPr>
      </p:pic>
      <p:sp>
        <p:nvSpPr>
          <p:cNvPr id="149" name="Google Shape;149;p3"/>
          <p:cNvSpPr txBox="1">
            <a:spLocks noGrp="1"/>
          </p:cNvSpPr>
          <p:nvPr>
            <p:ph type="title"/>
          </p:nvPr>
        </p:nvSpPr>
        <p:spPr>
          <a:xfrm>
            <a:off x="538338" y="249300"/>
            <a:ext cx="11115300" cy="1081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chemeClr val="lt1"/>
              </a:buClr>
              <a:buSzPts val="5400"/>
              <a:buFont typeface="Gill Sans"/>
              <a:buNone/>
            </a:pPr>
            <a:r>
              <a:rPr lang="tr-TR">
                <a:solidFill>
                  <a:schemeClr val="dk1"/>
                </a:solidFill>
              </a:rPr>
              <a:t>INTRODUCTION</a:t>
            </a:r>
            <a:endParaRPr>
              <a:solidFill>
                <a:schemeClr val="dk1"/>
              </a:solidFill>
            </a:endParaRPr>
          </a:p>
        </p:txBody>
      </p:sp>
      <p:sp>
        <p:nvSpPr>
          <p:cNvPr id="150" name="Google Shape;150;p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rmAutofit/>
          </a:bodyPr>
          <a:lstStyle/>
          <a:p>
            <a:pPr marL="0" lvl="0" indent="0" algn="ctr" rtl="0">
              <a:lnSpc>
                <a:spcPct val="90000"/>
              </a:lnSpc>
              <a:spcBef>
                <a:spcPts val="0"/>
              </a:spcBef>
              <a:spcAft>
                <a:spcPts val="0"/>
              </a:spcAft>
              <a:buNone/>
            </a:pPr>
            <a:fld id="{00000000-1234-1234-1234-123412341234}" type="slidenum">
              <a:rPr lang="tr-TR"/>
              <a:t>3</a:t>
            </a:fld>
            <a:endParaRPr/>
          </a:p>
        </p:txBody>
      </p:sp>
      <p:pic>
        <p:nvPicPr>
          <p:cNvPr id="151" name="Google Shape;151;p3"/>
          <p:cNvPicPr preferRelativeResize="0"/>
          <p:nvPr/>
        </p:nvPicPr>
        <p:blipFill rotWithShape="1">
          <a:blip r:embed="rId4">
            <a:alphaModFix/>
          </a:blip>
          <a:srcRect/>
          <a:stretch/>
        </p:blipFill>
        <p:spPr>
          <a:xfrm>
            <a:off x="538359" y="249227"/>
            <a:ext cx="1402269" cy="1081955"/>
          </a:xfrm>
          <a:prstGeom prst="rect">
            <a:avLst/>
          </a:prstGeom>
          <a:noFill/>
          <a:ln>
            <a:noFill/>
          </a:ln>
        </p:spPr>
      </p:pic>
      <p:pic>
        <p:nvPicPr>
          <p:cNvPr id="152" name="Google Shape;152;p3"/>
          <p:cNvPicPr preferRelativeResize="0"/>
          <p:nvPr/>
        </p:nvPicPr>
        <p:blipFill>
          <a:blip r:embed="rId5">
            <a:alphaModFix/>
          </a:blip>
          <a:stretch>
            <a:fillRect/>
          </a:stretch>
        </p:blipFill>
        <p:spPr>
          <a:xfrm>
            <a:off x="1745325" y="1478675"/>
            <a:ext cx="8005750" cy="51960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4"/>
          <p:cNvPicPr preferRelativeResize="0"/>
          <p:nvPr/>
        </p:nvPicPr>
        <p:blipFill>
          <a:blip r:embed="rId3">
            <a:alphaModFix/>
          </a:blip>
          <a:stretch>
            <a:fillRect/>
          </a:stretch>
        </p:blipFill>
        <p:spPr>
          <a:xfrm>
            <a:off x="-43925" y="-816900"/>
            <a:ext cx="12279826" cy="7674899"/>
          </a:xfrm>
          <a:prstGeom prst="rect">
            <a:avLst/>
          </a:prstGeom>
          <a:noFill/>
          <a:ln>
            <a:noFill/>
          </a:ln>
        </p:spPr>
      </p:pic>
      <p:sp>
        <p:nvSpPr>
          <p:cNvPr id="158" name="Google Shape;158;p4"/>
          <p:cNvSpPr txBox="1">
            <a:spLocks noGrp="1"/>
          </p:cNvSpPr>
          <p:nvPr>
            <p:ph type="title"/>
          </p:nvPr>
        </p:nvSpPr>
        <p:spPr>
          <a:xfrm>
            <a:off x="700400" y="0"/>
            <a:ext cx="10848900" cy="10818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None/>
            </a:pPr>
            <a:r>
              <a:rPr lang="tr-TR" sz="3800"/>
              <a:t>INTRODUCTION</a:t>
            </a:r>
            <a:endParaRPr sz="3800"/>
          </a:p>
        </p:txBody>
      </p:sp>
      <p:sp>
        <p:nvSpPr>
          <p:cNvPr id="159" name="Google Shape;159;p4"/>
          <p:cNvSpPr>
            <a:spLocks noGrp="1"/>
          </p:cNvSpPr>
          <p:nvPr>
            <p:ph type="sldNum" idx="12"/>
          </p:nvPr>
        </p:nvSpPr>
        <p:spPr>
          <a:xfrm>
            <a:off x="10758922" y="6217920"/>
            <a:ext cx="365700" cy="365700"/>
          </a:xfrm>
          <a:prstGeom prst="ellipse">
            <a:avLst/>
          </a:prstGeom>
          <a:solidFill>
            <a:srgbClr val="1D1D1D">
              <a:alpha val="69800"/>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4</a:t>
            </a:fld>
            <a:endParaRPr/>
          </a:p>
        </p:txBody>
      </p:sp>
      <p:pic>
        <p:nvPicPr>
          <p:cNvPr id="160" name="Google Shape;160;p4"/>
          <p:cNvPicPr preferRelativeResize="0"/>
          <p:nvPr/>
        </p:nvPicPr>
        <p:blipFill rotWithShape="1">
          <a:blip r:embed="rId4">
            <a:alphaModFix/>
          </a:blip>
          <a:srcRect/>
          <a:stretch/>
        </p:blipFill>
        <p:spPr>
          <a:xfrm>
            <a:off x="700397" y="-73"/>
            <a:ext cx="1402269" cy="1081955"/>
          </a:xfrm>
          <a:prstGeom prst="rect">
            <a:avLst/>
          </a:prstGeom>
          <a:noFill/>
          <a:ln>
            <a:noFill/>
          </a:ln>
        </p:spPr>
      </p:pic>
      <p:sp>
        <p:nvSpPr>
          <p:cNvPr id="161" name="Google Shape;161;p4"/>
          <p:cNvSpPr/>
          <p:nvPr/>
        </p:nvSpPr>
        <p:spPr>
          <a:xfrm>
            <a:off x="700275" y="1331050"/>
            <a:ext cx="10848900" cy="4703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txBox="1">
            <a:spLocks noGrp="1"/>
          </p:cNvSpPr>
          <p:nvPr>
            <p:ph type="body" idx="1"/>
          </p:nvPr>
        </p:nvSpPr>
        <p:spPr>
          <a:xfrm>
            <a:off x="858700" y="1598275"/>
            <a:ext cx="9810300" cy="5074500"/>
          </a:xfrm>
          <a:prstGeom prst="rect">
            <a:avLst/>
          </a:prstGeom>
          <a:noFill/>
          <a:ln>
            <a:noFill/>
          </a:ln>
        </p:spPr>
        <p:txBody>
          <a:bodyPr spcFirstLastPara="1" wrap="square" lIns="91425" tIns="45700" rIns="91425" bIns="45700" anchor="t" anchorCtr="0">
            <a:normAutofit/>
          </a:bodyPr>
          <a:lstStyle/>
          <a:p>
            <a:pPr marL="457200" lvl="0" indent="-406400" algn="just" rtl="0">
              <a:lnSpc>
                <a:spcPct val="100000"/>
              </a:lnSpc>
              <a:spcBef>
                <a:spcPts val="0"/>
              </a:spcBef>
              <a:spcAft>
                <a:spcPts val="0"/>
              </a:spcAft>
              <a:buClr>
                <a:schemeClr val="dk1"/>
              </a:buClr>
              <a:buSzPts val="2800"/>
              <a:buChar char="•"/>
            </a:pPr>
            <a:r>
              <a:rPr lang="tr-TR" sz="2800">
                <a:solidFill>
                  <a:schemeClr val="dk1"/>
                </a:solidFill>
              </a:rPr>
              <a:t>We developed the facial recognition and person tracking system using ESP32 Cam and Arduino IDE. </a:t>
            </a:r>
            <a:endParaRPr sz="2800">
              <a:solidFill>
                <a:schemeClr val="dk1"/>
              </a:solidFill>
            </a:endParaRPr>
          </a:p>
          <a:p>
            <a:pPr marL="457200" lvl="0" indent="-406400" algn="just" rtl="0">
              <a:lnSpc>
                <a:spcPct val="100000"/>
              </a:lnSpc>
              <a:spcBef>
                <a:spcPts val="0"/>
              </a:spcBef>
              <a:spcAft>
                <a:spcPts val="0"/>
              </a:spcAft>
              <a:buClr>
                <a:schemeClr val="dk1"/>
              </a:buClr>
              <a:buSzPts val="2800"/>
              <a:buChar char="•"/>
            </a:pPr>
            <a:r>
              <a:rPr lang="tr-TR" sz="2800">
                <a:solidFill>
                  <a:schemeClr val="dk1"/>
                </a:solidFill>
              </a:rPr>
              <a:t>When this system introduces the person's face to the camera, if the person's face is registered in the database, the entry is confirmed by the system and the led lights up, then the counter is started.</a:t>
            </a:r>
            <a:endParaRPr sz="2800">
              <a:solidFill>
                <a:schemeClr val="dk1"/>
              </a:solidFill>
            </a:endParaRPr>
          </a:p>
          <a:p>
            <a:pPr marL="457200" lvl="0" indent="-406400" algn="just" rtl="0">
              <a:lnSpc>
                <a:spcPct val="100000"/>
              </a:lnSpc>
              <a:spcBef>
                <a:spcPts val="0"/>
              </a:spcBef>
              <a:spcAft>
                <a:spcPts val="0"/>
              </a:spcAft>
              <a:buClr>
                <a:schemeClr val="dk1"/>
              </a:buClr>
              <a:buSzPts val="2800"/>
              <a:buChar char="•"/>
            </a:pPr>
            <a:r>
              <a:rPr lang="tr-TR" sz="2800">
                <a:solidFill>
                  <a:schemeClr val="dk1"/>
                </a:solidFill>
              </a:rPr>
              <a:t>At the end of the specified time, the LED turns off and the buzzer starts to make a sound to introduce the person's face again. The person introduces his/her face again and the process ends.</a:t>
            </a:r>
            <a:endParaRPr sz="2800">
              <a:solidFill>
                <a:schemeClr val="dk1"/>
              </a:solidFill>
            </a:endParaRPr>
          </a:p>
          <a:p>
            <a:pPr marL="228600" lvl="0" indent="-114300" algn="just" rtl="0">
              <a:lnSpc>
                <a:spcPct val="100000"/>
              </a:lnSpc>
              <a:spcBef>
                <a:spcPts val="0"/>
              </a:spcBef>
              <a:spcAft>
                <a:spcPts val="0"/>
              </a:spcAft>
              <a:buSzPts val="1800"/>
              <a:buNone/>
            </a:pP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5"/>
          <p:cNvPicPr preferRelativeResize="0"/>
          <p:nvPr/>
        </p:nvPicPr>
        <p:blipFill>
          <a:blip r:embed="rId3">
            <a:alphaModFix/>
          </a:blip>
          <a:stretch>
            <a:fillRect/>
          </a:stretch>
        </p:blipFill>
        <p:spPr>
          <a:xfrm>
            <a:off x="-130775" y="-453650"/>
            <a:ext cx="12320725" cy="7311649"/>
          </a:xfrm>
          <a:prstGeom prst="rect">
            <a:avLst/>
          </a:prstGeom>
          <a:noFill/>
          <a:ln>
            <a:noFill/>
          </a:ln>
        </p:spPr>
      </p:pic>
      <p:sp>
        <p:nvSpPr>
          <p:cNvPr id="168" name="Google Shape;168;p5"/>
          <p:cNvSpPr txBox="1">
            <a:spLocks noGrp="1"/>
          </p:cNvSpPr>
          <p:nvPr>
            <p:ph type="title"/>
          </p:nvPr>
        </p:nvSpPr>
        <p:spPr>
          <a:xfrm>
            <a:off x="286500" y="89475"/>
            <a:ext cx="8559300" cy="10818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tr-TR" sz="3800"/>
              <a:t>INTRODUCTION</a:t>
            </a:r>
            <a:endParaRPr sz="3800"/>
          </a:p>
        </p:txBody>
      </p:sp>
      <p:sp>
        <p:nvSpPr>
          <p:cNvPr id="169" name="Google Shape;169;p5"/>
          <p:cNvSpPr/>
          <p:nvPr/>
        </p:nvSpPr>
        <p:spPr>
          <a:xfrm>
            <a:off x="286500" y="1630625"/>
            <a:ext cx="7467000" cy="4620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txBox="1">
            <a:spLocks noGrp="1"/>
          </p:cNvSpPr>
          <p:nvPr>
            <p:ph type="body" idx="1"/>
          </p:nvPr>
        </p:nvSpPr>
        <p:spPr>
          <a:xfrm>
            <a:off x="453900" y="1663625"/>
            <a:ext cx="7132200" cy="4554300"/>
          </a:xfrm>
          <a:prstGeom prst="rect">
            <a:avLst/>
          </a:prstGeom>
          <a:noFill/>
          <a:ln>
            <a:noFill/>
          </a:ln>
        </p:spPr>
        <p:txBody>
          <a:bodyPr spcFirstLastPara="1" wrap="square" lIns="91425" tIns="45700" rIns="91425" bIns="45700" anchor="t" anchorCtr="0">
            <a:noAutofit/>
          </a:bodyPr>
          <a:lstStyle/>
          <a:p>
            <a:pPr marL="228600" lvl="0" indent="0" algn="l" rtl="0">
              <a:lnSpc>
                <a:spcPct val="100000"/>
              </a:lnSpc>
              <a:spcBef>
                <a:spcPts val="0"/>
              </a:spcBef>
              <a:spcAft>
                <a:spcPts val="0"/>
              </a:spcAft>
              <a:buNone/>
            </a:pPr>
            <a:endParaRPr sz="2400" b="1"/>
          </a:p>
          <a:p>
            <a:pPr marL="228600" lvl="0" indent="-228600" algn="l" rtl="0">
              <a:lnSpc>
                <a:spcPct val="100000"/>
              </a:lnSpc>
              <a:spcBef>
                <a:spcPts val="0"/>
              </a:spcBef>
              <a:spcAft>
                <a:spcPts val="0"/>
              </a:spcAft>
              <a:buSzPts val="2400"/>
              <a:buChar char="•"/>
            </a:pPr>
            <a:r>
              <a:rPr lang="tr-TR" sz="2400" b="1"/>
              <a:t>Goals</a:t>
            </a:r>
            <a:endParaRPr sz="2200" b="1"/>
          </a:p>
          <a:p>
            <a:pPr marL="0" lvl="0" indent="0" algn="just" rtl="0">
              <a:lnSpc>
                <a:spcPct val="107916"/>
              </a:lnSpc>
              <a:spcBef>
                <a:spcPts val="0"/>
              </a:spcBef>
              <a:spcAft>
                <a:spcPts val="0"/>
              </a:spcAft>
              <a:buNone/>
            </a:pPr>
            <a:r>
              <a:rPr lang="tr-TR" sz="2200">
                <a:solidFill>
                  <a:schemeClr val="dk1"/>
                </a:solidFill>
                <a:latin typeface="Calibri"/>
                <a:ea typeface="Calibri"/>
                <a:cs typeface="Calibri"/>
                <a:sym typeface="Calibri"/>
              </a:rPr>
              <a:t> This project aims security with tracking the time that a person has spent in a room.</a:t>
            </a:r>
            <a:endParaRPr sz="2200">
              <a:solidFill>
                <a:schemeClr val="dk1"/>
              </a:solidFill>
              <a:latin typeface="Calibri"/>
              <a:ea typeface="Calibri"/>
              <a:cs typeface="Calibri"/>
              <a:sym typeface="Calibri"/>
            </a:endParaRPr>
          </a:p>
          <a:p>
            <a:pPr marL="0" lvl="0" indent="0" algn="just" rtl="0">
              <a:lnSpc>
                <a:spcPct val="107916"/>
              </a:lnSpc>
              <a:spcBef>
                <a:spcPts val="800"/>
              </a:spcBef>
              <a:spcAft>
                <a:spcPts val="800"/>
              </a:spcAft>
              <a:buNone/>
            </a:pPr>
            <a:r>
              <a:rPr lang="tr-TR" sz="2200">
                <a:solidFill>
                  <a:schemeClr val="dk1"/>
                </a:solidFill>
                <a:latin typeface="Calibri"/>
                <a:ea typeface="Calibri"/>
                <a:cs typeface="Calibri"/>
                <a:sym typeface="Calibri"/>
              </a:rPr>
              <a:t> Our project could be used in a place which can be dangerous to stay more than a certain time. For example, a chemistry lab. If a scientist spends a lot of time in the lab more than 5 minutes, the buzzer makes sound and the LED lights up.</a:t>
            </a:r>
            <a:endParaRPr sz="3000"/>
          </a:p>
        </p:txBody>
      </p:sp>
      <p:sp>
        <p:nvSpPr>
          <p:cNvPr id="171" name="Google Shape;171;p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5</a:t>
            </a:fld>
            <a:endParaRPr/>
          </a:p>
        </p:txBody>
      </p:sp>
      <p:pic>
        <p:nvPicPr>
          <p:cNvPr id="172" name="Google Shape;172;p5"/>
          <p:cNvPicPr preferRelativeResize="0"/>
          <p:nvPr/>
        </p:nvPicPr>
        <p:blipFill>
          <a:blip r:embed="rId4">
            <a:alphaModFix/>
          </a:blip>
          <a:stretch>
            <a:fillRect/>
          </a:stretch>
        </p:blipFill>
        <p:spPr>
          <a:xfrm>
            <a:off x="8462225" y="545675"/>
            <a:ext cx="3190625" cy="5672251"/>
          </a:xfrm>
          <a:prstGeom prst="rect">
            <a:avLst/>
          </a:prstGeom>
          <a:noFill/>
          <a:ln>
            <a:noFill/>
          </a:ln>
        </p:spPr>
      </p:pic>
      <p:pic>
        <p:nvPicPr>
          <p:cNvPr id="173" name="Google Shape;173;p5"/>
          <p:cNvPicPr preferRelativeResize="0"/>
          <p:nvPr/>
        </p:nvPicPr>
        <p:blipFill rotWithShape="1">
          <a:blip r:embed="rId5">
            <a:alphaModFix/>
          </a:blip>
          <a:srcRect/>
          <a:stretch/>
        </p:blipFill>
        <p:spPr>
          <a:xfrm>
            <a:off x="62534" y="89477"/>
            <a:ext cx="1402269" cy="108195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6"/>
          <p:cNvPicPr preferRelativeResize="0"/>
          <p:nvPr/>
        </p:nvPicPr>
        <p:blipFill>
          <a:blip r:embed="rId3">
            <a:alphaModFix/>
          </a:blip>
          <a:stretch>
            <a:fillRect/>
          </a:stretch>
        </p:blipFill>
        <p:spPr>
          <a:xfrm>
            <a:off x="0" y="0"/>
            <a:ext cx="12191999" cy="6857999"/>
          </a:xfrm>
          <a:prstGeom prst="rect">
            <a:avLst/>
          </a:prstGeom>
          <a:noFill/>
          <a:ln>
            <a:noFill/>
          </a:ln>
        </p:spPr>
      </p:pic>
      <p:sp>
        <p:nvSpPr>
          <p:cNvPr id="179" name="Google Shape;179;p6"/>
          <p:cNvSpPr txBox="1">
            <a:spLocks noGrp="1"/>
          </p:cNvSpPr>
          <p:nvPr>
            <p:ph type="title"/>
          </p:nvPr>
        </p:nvSpPr>
        <p:spPr>
          <a:xfrm>
            <a:off x="262350" y="234150"/>
            <a:ext cx="11667300" cy="9240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tr-TR"/>
              <a:t>RELATED WORKS</a:t>
            </a:r>
            <a:endParaRPr/>
          </a:p>
        </p:txBody>
      </p:sp>
      <p:sp>
        <p:nvSpPr>
          <p:cNvPr id="180" name="Google Shape;180;p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6</a:t>
            </a:fld>
            <a:endParaRPr/>
          </a:p>
        </p:txBody>
      </p:sp>
      <p:sp>
        <p:nvSpPr>
          <p:cNvPr id="181" name="Google Shape;181;p6"/>
          <p:cNvSpPr/>
          <p:nvPr/>
        </p:nvSpPr>
        <p:spPr>
          <a:xfrm>
            <a:off x="262338" y="1323225"/>
            <a:ext cx="11667300" cy="5183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2" name="Google Shape;182;p6"/>
          <p:cNvPicPr preferRelativeResize="0"/>
          <p:nvPr/>
        </p:nvPicPr>
        <p:blipFill rotWithShape="1">
          <a:blip r:embed="rId4">
            <a:alphaModFix/>
          </a:blip>
          <a:srcRect l="-8730" t="-10920" r="8730" b="10920"/>
          <a:stretch/>
        </p:blipFill>
        <p:spPr>
          <a:xfrm>
            <a:off x="8099300" y="3789875"/>
            <a:ext cx="3830350" cy="2793800"/>
          </a:xfrm>
          <a:prstGeom prst="rect">
            <a:avLst/>
          </a:prstGeom>
          <a:noFill/>
          <a:ln>
            <a:noFill/>
          </a:ln>
        </p:spPr>
      </p:pic>
      <p:sp>
        <p:nvSpPr>
          <p:cNvPr id="183" name="Google Shape;183;p6"/>
          <p:cNvSpPr txBox="1">
            <a:spLocks noGrp="1"/>
          </p:cNvSpPr>
          <p:nvPr>
            <p:ph type="body" idx="1"/>
          </p:nvPr>
        </p:nvSpPr>
        <p:spPr>
          <a:xfrm>
            <a:off x="366138" y="1523100"/>
            <a:ext cx="11173200" cy="5334900"/>
          </a:xfrm>
          <a:prstGeom prst="rect">
            <a:avLst/>
          </a:prstGeom>
          <a:noFill/>
          <a:ln>
            <a:noFill/>
          </a:ln>
        </p:spPr>
        <p:txBody>
          <a:bodyPr spcFirstLastPara="1" wrap="square" lIns="91425" tIns="45700" rIns="91425" bIns="45700" anchor="t" anchorCtr="1">
            <a:normAutofit/>
          </a:bodyPr>
          <a:lstStyle/>
          <a:p>
            <a:pPr marL="0" lvl="0" indent="0" algn="just" rtl="0">
              <a:lnSpc>
                <a:spcPct val="107916"/>
              </a:lnSpc>
              <a:spcBef>
                <a:spcPts val="0"/>
              </a:spcBef>
              <a:spcAft>
                <a:spcPts val="0"/>
              </a:spcAft>
              <a:buSzPts val="1100"/>
              <a:buNone/>
            </a:pPr>
            <a:r>
              <a:rPr lang="tr-TR" sz="1700">
                <a:latin typeface="Calibri"/>
                <a:ea typeface="Calibri"/>
                <a:cs typeface="Calibri"/>
                <a:sym typeface="Calibri"/>
              </a:rPr>
              <a:t> </a:t>
            </a:r>
            <a:r>
              <a:rPr lang="tr-TR" sz="1800">
                <a:latin typeface="Times New Roman"/>
                <a:ea typeface="Times New Roman"/>
                <a:cs typeface="Times New Roman"/>
                <a:sym typeface="Times New Roman"/>
              </a:rPr>
              <a:t>In this project, facial recognition will be performed on Raspberry Pi and a simple security system will be created that can send us text message alerts when intruders enter the video stream.</a:t>
            </a:r>
            <a:endParaRPr sz="1800">
              <a:latin typeface="Times New Roman"/>
              <a:ea typeface="Times New Roman"/>
              <a:cs typeface="Times New Roman"/>
              <a:sym typeface="Times New Roman"/>
            </a:endParaRPr>
          </a:p>
          <a:p>
            <a:pPr marL="0" lvl="0" indent="0" algn="just" rtl="0">
              <a:lnSpc>
                <a:spcPct val="107916"/>
              </a:lnSpc>
              <a:spcBef>
                <a:spcPts val="800"/>
              </a:spcBef>
              <a:spcAft>
                <a:spcPts val="0"/>
              </a:spcAft>
              <a:buSzPts val="1100"/>
              <a:buNone/>
            </a:pPr>
            <a:r>
              <a:rPr lang="tr-TR" sz="1800">
                <a:latin typeface="Times New Roman"/>
                <a:ea typeface="Times New Roman"/>
                <a:cs typeface="Times New Roman"/>
                <a:sym typeface="Times New Roman"/>
              </a:rPr>
              <a:t>To realize this project will be used:</a:t>
            </a:r>
            <a:endParaRPr sz="1800">
              <a:latin typeface="Times New Roman"/>
              <a:ea typeface="Times New Roman"/>
              <a:cs typeface="Times New Roman"/>
              <a:sym typeface="Times New Roman"/>
            </a:endParaRPr>
          </a:p>
          <a:p>
            <a:pPr marL="0" lvl="0" indent="0" algn="just" rtl="0">
              <a:lnSpc>
                <a:spcPct val="107916"/>
              </a:lnSpc>
              <a:spcBef>
                <a:spcPts val="800"/>
              </a:spcBef>
              <a:spcAft>
                <a:spcPts val="0"/>
              </a:spcAft>
              <a:buSzPts val="1100"/>
              <a:buNone/>
            </a:pPr>
            <a:r>
              <a:rPr lang="tr-TR" sz="1800">
                <a:latin typeface="Times New Roman"/>
                <a:ea typeface="Times New Roman"/>
                <a:cs typeface="Times New Roman"/>
                <a:sym typeface="Times New Roman"/>
              </a:rPr>
              <a:t>Knowledge (and applications) from PyImageSearch Gurus modules on facial recognition.</a:t>
            </a:r>
            <a:endParaRPr sz="1800">
              <a:latin typeface="Times New Roman"/>
              <a:ea typeface="Times New Roman"/>
              <a:cs typeface="Times New Roman"/>
              <a:sym typeface="Times New Roman"/>
            </a:endParaRPr>
          </a:p>
          <a:p>
            <a:pPr marL="0" lvl="0" indent="0" algn="just" rtl="0">
              <a:lnSpc>
                <a:spcPct val="107916"/>
              </a:lnSpc>
              <a:spcBef>
                <a:spcPts val="800"/>
              </a:spcBef>
              <a:spcAft>
                <a:spcPts val="0"/>
              </a:spcAft>
              <a:buSzPts val="1100"/>
              <a:buNone/>
            </a:pPr>
            <a:r>
              <a:rPr lang="tr-TR" sz="1800">
                <a:latin typeface="Times New Roman"/>
                <a:ea typeface="Times New Roman"/>
                <a:cs typeface="Times New Roman"/>
                <a:sym typeface="Times New Roman"/>
              </a:rPr>
              <a:t>Amazon Simple Storage Service (S3) for uploading images of intruders to the cloud.</a:t>
            </a:r>
            <a:endParaRPr sz="1800">
              <a:latin typeface="Times New Roman"/>
              <a:ea typeface="Times New Roman"/>
              <a:cs typeface="Times New Roman"/>
              <a:sym typeface="Times New Roman"/>
            </a:endParaRPr>
          </a:p>
          <a:p>
            <a:pPr marL="0" lvl="0" indent="0" algn="just" rtl="0">
              <a:lnSpc>
                <a:spcPct val="107916"/>
              </a:lnSpc>
              <a:spcBef>
                <a:spcPts val="800"/>
              </a:spcBef>
              <a:spcAft>
                <a:spcPts val="0"/>
              </a:spcAft>
              <a:buSzPts val="1100"/>
              <a:buNone/>
            </a:pPr>
            <a:r>
              <a:rPr lang="tr-TR" sz="1800">
                <a:latin typeface="Times New Roman"/>
                <a:ea typeface="Times New Roman"/>
                <a:cs typeface="Times New Roman"/>
                <a:sym typeface="Times New Roman"/>
              </a:rPr>
              <a:t>Twilio API to capture uploaded photos and automatically send them to our smartphone instantly alerts us when intruders enter a sandbox.</a:t>
            </a:r>
            <a:endParaRPr sz="1800">
              <a:latin typeface="Times New Roman"/>
              <a:ea typeface="Times New Roman"/>
              <a:cs typeface="Times New Roman"/>
              <a:sym typeface="Times New Roman"/>
            </a:endParaRPr>
          </a:p>
          <a:p>
            <a:pPr marL="0" lvl="0" indent="0" algn="just" rtl="0">
              <a:lnSpc>
                <a:spcPct val="107916"/>
              </a:lnSpc>
              <a:spcBef>
                <a:spcPts val="800"/>
              </a:spcBef>
              <a:spcAft>
                <a:spcPts val="0"/>
              </a:spcAft>
              <a:buSzPts val="1100"/>
              <a:buNone/>
            </a:pPr>
            <a:r>
              <a:rPr lang="tr-TR" sz="1800">
                <a:latin typeface="Times New Roman"/>
                <a:ea typeface="Times New Roman"/>
                <a:cs typeface="Times New Roman"/>
                <a:sym typeface="Times New Roman"/>
              </a:rPr>
              <a:t>Goals:</a:t>
            </a:r>
            <a:endParaRPr sz="1800">
              <a:latin typeface="Times New Roman"/>
              <a:ea typeface="Times New Roman"/>
              <a:cs typeface="Times New Roman"/>
              <a:sym typeface="Times New Roman"/>
            </a:endParaRPr>
          </a:p>
          <a:p>
            <a:pPr marL="0" lvl="0" indent="0" algn="just" rtl="0">
              <a:lnSpc>
                <a:spcPct val="107916"/>
              </a:lnSpc>
              <a:spcBef>
                <a:spcPts val="800"/>
              </a:spcBef>
              <a:spcAft>
                <a:spcPts val="0"/>
              </a:spcAft>
              <a:buSzPts val="1100"/>
              <a:buNone/>
            </a:pPr>
            <a:r>
              <a:rPr lang="tr-TR" sz="1800">
                <a:latin typeface="Times New Roman"/>
                <a:ea typeface="Times New Roman"/>
                <a:cs typeface="Times New Roman"/>
                <a:sym typeface="Times New Roman"/>
              </a:rPr>
              <a:t>Leveraging our facial recognition knowledge and applying it to Raspberry Pi.</a:t>
            </a:r>
            <a:endParaRPr sz="1800">
              <a:latin typeface="Times New Roman"/>
              <a:ea typeface="Times New Roman"/>
              <a:cs typeface="Times New Roman"/>
              <a:sym typeface="Times New Roman"/>
            </a:endParaRPr>
          </a:p>
          <a:p>
            <a:pPr marL="0" lvl="0" indent="0" algn="just" rtl="0">
              <a:lnSpc>
                <a:spcPct val="107916"/>
              </a:lnSpc>
              <a:spcBef>
                <a:spcPts val="800"/>
              </a:spcBef>
              <a:spcAft>
                <a:spcPts val="0"/>
              </a:spcAft>
              <a:buSzPts val="1100"/>
              <a:buNone/>
            </a:pPr>
            <a:r>
              <a:rPr lang="tr-TR" sz="1800">
                <a:latin typeface="Times New Roman"/>
                <a:ea typeface="Times New Roman"/>
                <a:cs typeface="Times New Roman"/>
                <a:sym typeface="Times New Roman"/>
              </a:rPr>
              <a:t>Determining if an intruder has entered the view of the Raspberry Pi camera, and if so:</a:t>
            </a:r>
            <a:endParaRPr sz="1800">
              <a:latin typeface="Times New Roman"/>
              <a:ea typeface="Times New Roman"/>
              <a:cs typeface="Times New Roman"/>
              <a:sym typeface="Times New Roman"/>
            </a:endParaRPr>
          </a:p>
          <a:p>
            <a:pPr marL="0" lvl="0" indent="0" algn="just" rtl="0">
              <a:lnSpc>
                <a:spcPct val="107916"/>
              </a:lnSpc>
              <a:spcBef>
                <a:spcPts val="800"/>
              </a:spcBef>
              <a:spcAft>
                <a:spcPts val="0"/>
              </a:spcAft>
              <a:buSzPts val="1100"/>
              <a:buNone/>
            </a:pPr>
            <a:r>
              <a:rPr lang="tr-TR" sz="1800">
                <a:latin typeface="Times New Roman"/>
                <a:ea typeface="Times New Roman"/>
                <a:cs typeface="Times New Roman"/>
                <a:sym typeface="Times New Roman"/>
              </a:rPr>
              <a:t>Uploading a photo of the intruder to Amazon S3.</a:t>
            </a:r>
            <a:endParaRPr sz="1800">
              <a:latin typeface="Times New Roman"/>
              <a:ea typeface="Times New Roman"/>
              <a:cs typeface="Times New Roman"/>
              <a:sym typeface="Times New Roman"/>
            </a:endParaRPr>
          </a:p>
          <a:p>
            <a:pPr marL="0" lvl="0" indent="0" algn="just" rtl="0">
              <a:lnSpc>
                <a:spcPct val="107916"/>
              </a:lnSpc>
              <a:spcBef>
                <a:spcPts val="800"/>
              </a:spcBef>
              <a:spcAft>
                <a:spcPts val="0"/>
              </a:spcAft>
              <a:buSzPts val="1100"/>
              <a:buNone/>
            </a:pPr>
            <a:r>
              <a:rPr lang="tr-TR" sz="1800">
                <a:latin typeface="Times New Roman"/>
                <a:ea typeface="Times New Roman"/>
                <a:cs typeface="Times New Roman"/>
                <a:sym typeface="Times New Roman"/>
              </a:rPr>
              <a:t>Instant sending of a photo of the intruder to our smartphone.</a:t>
            </a:r>
            <a:endParaRPr sz="1800">
              <a:latin typeface="Times New Roman"/>
              <a:ea typeface="Times New Roman"/>
              <a:cs typeface="Times New Roman"/>
              <a:sym typeface="Times New Roman"/>
            </a:endParaRPr>
          </a:p>
          <a:p>
            <a:pPr marL="0" lvl="0" indent="0" algn="l" rtl="0">
              <a:lnSpc>
                <a:spcPct val="100000"/>
              </a:lnSpc>
              <a:spcBef>
                <a:spcPts val="800"/>
              </a:spcBef>
              <a:spcAft>
                <a:spcPts val="0"/>
              </a:spcAft>
              <a:buSzPts val="2000"/>
              <a:buNone/>
            </a:pPr>
            <a:endParaRPr sz="2200"/>
          </a:p>
        </p:txBody>
      </p:sp>
      <p:pic>
        <p:nvPicPr>
          <p:cNvPr id="184" name="Google Shape;184;p6"/>
          <p:cNvPicPr preferRelativeResize="0"/>
          <p:nvPr/>
        </p:nvPicPr>
        <p:blipFill rotWithShape="1">
          <a:blip r:embed="rId5">
            <a:alphaModFix/>
          </a:blip>
          <a:srcRect/>
          <a:stretch/>
        </p:blipFill>
        <p:spPr>
          <a:xfrm>
            <a:off x="262359" y="155177"/>
            <a:ext cx="1402269" cy="10819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Google Shape;189;p7"/>
          <p:cNvPicPr preferRelativeResize="0"/>
          <p:nvPr/>
        </p:nvPicPr>
        <p:blipFill>
          <a:blip r:embed="rId3">
            <a:alphaModFix/>
          </a:blip>
          <a:stretch>
            <a:fillRect/>
          </a:stretch>
        </p:blipFill>
        <p:spPr>
          <a:xfrm>
            <a:off x="0" y="0"/>
            <a:ext cx="12191999" cy="6929625"/>
          </a:xfrm>
          <a:prstGeom prst="rect">
            <a:avLst/>
          </a:prstGeom>
          <a:noFill/>
          <a:ln>
            <a:noFill/>
          </a:ln>
        </p:spPr>
      </p:pic>
      <p:sp>
        <p:nvSpPr>
          <p:cNvPr id="190" name="Google Shape;190;p7"/>
          <p:cNvSpPr txBox="1">
            <a:spLocks noGrp="1"/>
          </p:cNvSpPr>
          <p:nvPr>
            <p:ph type="title"/>
          </p:nvPr>
        </p:nvSpPr>
        <p:spPr>
          <a:xfrm>
            <a:off x="420000" y="161150"/>
            <a:ext cx="11362200" cy="8712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Autofit/>
          </a:bodyPr>
          <a:lstStyle/>
          <a:p>
            <a:pPr marL="0" lvl="0" indent="0" algn="ctr" rtl="0">
              <a:lnSpc>
                <a:spcPct val="90000"/>
              </a:lnSpc>
              <a:spcBef>
                <a:spcPts val="0"/>
              </a:spcBef>
              <a:spcAft>
                <a:spcPts val="0"/>
              </a:spcAft>
              <a:buClr>
                <a:srgbClr val="262626"/>
              </a:buClr>
              <a:buSzPts val="2800"/>
              <a:buFont typeface="Gill Sans"/>
              <a:buNone/>
            </a:pPr>
            <a:r>
              <a:rPr lang="tr-TR" sz="3800"/>
              <a:t>RELATED WORKS</a:t>
            </a:r>
            <a:endParaRPr sz="3800"/>
          </a:p>
        </p:txBody>
      </p:sp>
      <p:sp>
        <p:nvSpPr>
          <p:cNvPr id="191" name="Google Shape;191;p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7</a:t>
            </a:fld>
            <a:endParaRPr/>
          </a:p>
        </p:txBody>
      </p:sp>
      <p:pic>
        <p:nvPicPr>
          <p:cNvPr id="192" name="Google Shape;192;p7"/>
          <p:cNvPicPr preferRelativeResize="0"/>
          <p:nvPr/>
        </p:nvPicPr>
        <p:blipFill>
          <a:blip r:embed="rId4">
            <a:alphaModFix/>
          </a:blip>
          <a:stretch>
            <a:fillRect/>
          </a:stretch>
        </p:blipFill>
        <p:spPr>
          <a:xfrm>
            <a:off x="5949575" y="1243675"/>
            <a:ext cx="3959650" cy="2413750"/>
          </a:xfrm>
          <a:prstGeom prst="rect">
            <a:avLst/>
          </a:prstGeom>
          <a:noFill/>
          <a:ln>
            <a:noFill/>
          </a:ln>
        </p:spPr>
      </p:pic>
      <p:pic>
        <p:nvPicPr>
          <p:cNvPr id="193" name="Google Shape;193;p7"/>
          <p:cNvPicPr preferRelativeResize="0"/>
          <p:nvPr/>
        </p:nvPicPr>
        <p:blipFill>
          <a:blip r:embed="rId5">
            <a:alphaModFix/>
          </a:blip>
          <a:stretch>
            <a:fillRect/>
          </a:stretch>
        </p:blipFill>
        <p:spPr>
          <a:xfrm>
            <a:off x="8678225" y="3271075"/>
            <a:ext cx="3451276" cy="3312600"/>
          </a:xfrm>
          <a:prstGeom prst="rect">
            <a:avLst/>
          </a:prstGeom>
          <a:noFill/>
          <a:ln>
            <a:noFill/>
          </a:ln>
        </p:spPr>
      </p:pic>
      <p:sp>
        <p:nvSpPr>
          <p:cNvPr id="194" name="Google Shape;194;p7"/>
          <p:cNvSpPr/>
          <p:nvPr/>
        </p:nvSpPr>
        <p:spPr>
          <a:xfrm>
            <a:off x="420000" y="1243675"/>
            <a:ext cx="5442300" cy="54924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txBox="1">
            <a:spLocks noGrp="1"/>
          </p:cNvSpPr>
          <p:nvPr>
            <p:ph type="body" idx="1"/>
          </p:nvPr>
        </p:nvSpPr>
        <p:spPr>
          <a:xfrm>
            <a:off x="692100" y="1243675"/>
            <a:ext cx="4898100" cy="549240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228600" lvl="0" indent="-304800" algn="just" rtl="0">
              <a:lnSpc>
                <a:spcPct val="107916"/>
              </a:lnSpc>
              <a:spcBef>
                <a:spcPts val="0"/>
              </a:spcBef>
              <a:spcAft>
                <a:spcPts val="0"/>
              </a:spcAft>
              <a:buClr>
                <a:schemeClr val="dk1"/>
              </a:buClr>
              <a:buSzPts val="3000"/>
              <a:buFont typeface="Times New Roman"/>
              <a:buChar char="•"/>
            </a:pPr>
            <a:r>
              <a:rPr lang="tr-TR" sz="2200">
                <a:solidFill>
                  <a:schemeClr val="dk1"/>
                </a:solidFill>
                <a:latin typeface="Times New Roman"/>
                <a:ea typeface="Times New Roman"/>
                <a:cs typeface="Times New Roman"/>
                <a:sym typeface="Times New Roman"/>
              </a:rPr>
              <a:t>Summary</a:t>
            </a:r>
            <a:endParaRPr sz="2200">
              <a:solidFill>
                <a:schemeClr val="dk1"/>
              </a:solidFill>
              <a:latin typeface="Times New Roman"/>
              <a:ea typeface="Times New Roman"/>
              <a:cs typeface="Times New Roman"/>
              <a:sym typeface="Times New Roman"/>
            </a:endParaRPr>
          </a:p>
          <a:p>
            <a:pPr marL="0" lvl="0" indent="0" algn="just" rtl="0">
              <a:lnSpc>
                <a:spcPct val="107916"/>
              </a:lnSpc>
              <a:spcBef>
                <a:spcPts val="800"/>
              </a:spcBef>
              <a:spcAft>
                <a:spcPts val="0"/>
              </a:spcAft>
              <a:buNone/>
            </a:pPr>
            <a:r>
              <a:rPr lang="tr-TR" sz="2200">
                <a:solidFill>
                  <a:schemeClr val="dk1"/>
                </a:solidFill>
                <a:latin typeface="Times New Roman"/>
                <a:ea typeface="Times New Roman"/>
                <a:cs typeface="Times New Roman"/>
                <a:sym typeface="Times New Roman"/>
              </a:rPr>
              <a:t>To guard against false positive detections, ensured that the "intruder" was marked "Unknown" for a sufficient number of frames before sending this text message. When implementing code that requires processing a video stream and deriving information from frames, it is good practice to ensure that an event, event, or identification occurs for a predetermined number of frames before sending an alert or taking any other action.</a:t>
            </a:r>
            <a:endParaRPr sz="2200">
              <a:solidFill>
                <a:schemeClr val="dk1"/>
              </a:solidFill>
              <a:latin typeface="Times New Roman"/>
              <a:ea typeface="Times New Roman"/>
              <a:cs typeface="Times New Roman"/>
              <a:sym typeface="Times New Roman"/>
            </a:endParaRPr>
          </a:p>
          <a:p>
            <a:pPr marL="228600" lvl="0" indent="0" algn="l" rtl="0">
              <a:lnSpc>
                <a:spcPct val="150000"/>
              </a:lnSpc>
              <a:spcBef>
                <a:spcPts val="800"/>
              </a:spcBef>
              <a:spcAft>
                <a:spcPts val="0"/>
              </a:spcAft>
              <a:buNone/>
            </a:pPr>
            <a:endParaRPr sz="2000">
              <a:solidFill>
                <a:schemeClr val="lt1"/>
              </a:solidFill>
            </a:endParaRPr>
          </a:p>
        </p:txBody>
      </p:sp>
      <p:pic>
        <p:nvPicPr>
          <p:cNvPr id="196" name="Google Shape;196;p7"/>
          <p:cNvPicPr preferRelativeResize="0"/>
          <p:nvPr/>
        </p:nvPicPr>
        <p:blipFill rotWithShape="1">
          <a:blip r:embed="rId6">
            <a:alphaModFix/>
          </a:blip>
          <a:srcRect/>
          <a:stretch/>
        </p:blipFill>
        <p:spPr>
          <a:xfrm>
            <a:off x="600102" y="161150"/>
            <a:ext cx="1128925" cy="871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9" descr="doğa, gece göğü içeren bir resim&#10;&#10;Açıklama otomatik olarak oluşturuldu"/>
          <p:cNvPicPr preferRelativeResize="0"/>
          <p:nvPr/>
        </p:nvPicPr>
        <p:blipFill rotWithShape="1">
          <a:blip r:embed="rId3">
            <a:alphaModFix/>
          </a:blip>
          <a:srcRect/>
          <a:stretch/>
        </p:blipFill>
        <p:spPr>
          <a:xfrm>
            <a:off x="0" y="-161150"/>
            <a:ext cx="12191999" cy="7019150"/>
          </a:xfrm>
          <a:prstGeom prst="rect">
            <a:avLst/>
          </a:prstGeom>
          <a:noFill/>
          <a:ln>
            <a:noFill/>
          </a:ln>
        </p:spPr>
      </p:pic>
      <p:sp>
        <p:nvSpPr>
          <p:cNvPr id="202" name="Google Shape;202;p9"/>
          <p:cNvSpPr txBox="1">
            <a:spLocks noGrp="1"/>
          </p:cNvSpPr>
          <p:nvPr>
            <p:ph type="title"/>
          </p:nvPr>
        </p:nvSpPr>
        <p:spPr>
          <a:xfrm>
            <a:off x="491319" y="265270"/>
            <a:ext cx="11134500" cy="1188600"/>
          </a:xfrm>
          <a:prstGeom prst="rect">
            <a:avLst/>
          </a:prstGeom>
          <a:solidFill>
            <a:schemeClr val="lt1"/>
          </a:solidFill>
          <a:ln w="31750" cap="sq" cmpd="sng">
            <a:solidFill>
              <a:srgbClr val="3F3F3F"/>
            </a:solidFill>
            <a:prstDash val="solid"/>
            <a:miter lim="800000"/>
            <a:headEnd type="none" w="sm" len="sm"/>
            <a:tailEnd type="none" w="sm" len="sm"/>
          </a:ln>
        </p:spPr>
        <p:txBody>
          <a:bodyPr spcFirstLastPara="1" wrap="square" lIns="182875" tIns="182875" rIns="182875" bIns="182875" anchor="ctr" anchorCtr="0">
            <a:normAutofit/>
          </a:bodyPr>
          <a:lstStyle/>
          <a:p>
            <a:pPr marL="0" lvl="0" indent="0" algn="ctr" rtl="0">
              <a:lnSpc>
                <a:spcPct val="90000"/>
              </a:lnSpc>
              <a:spcBef>
                <a:spcPts val="0"/>
              </a:spcBef>
              <a:spcAft>
                <a:spcPts val="0"/>
              </a:spcAft>
              <a:buClr>
                <a:srgbClr val="262626"/>
              </a:buClr>
              <a:buSzPts val="2800"/>
              <a:buFont typeface="Gill Sans"/>
              <a:buNone/>
            </a:pPr>
            <a:r>
              <a:rPr lang="tr-TR" sz="3800"/>
              <a:t>PROJECT DESIGN</a:t>
            </a:r>
            <a:endParaRPr sz="3800"/>
          </a:p>
        </p:txBody>
      </p:sp>
      <p:sp>
        <p:nvSpPr>
          <p:cNvPr id="203" name="Google Shape;203;p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8</a:t>
            </a:fld>
            <a:endParaRPr/>
          </a:p>
        </p:txBody>
      </p:sp>
      <p:pic>
        <p:nvPicPr>
          <p:cNvPr id="204" name="Google Shape;204;p9" descr="metin, elektronik eşyalar, devre içeren bir resim&#10;&#10;Açıklama otomatik olarak oluşturuldu"/>
          <p:cNvPicPr preferRelativeResize="0"/>
          <p:nvPr/>
        </p:nvPicPr>
        <p:blipFill rotWithShape="1">
          <a:blip r:embed="rId4">
            <a:alphaModFix/>
          </a:blip>
          <a:srcRect l="6171" t="3283" r="3992" b="3361"/>
          <a:stretch/>
        </p:blipFill>
        <p:spPr>
          <a:xfrm>
            <a:off x="10060853" y="1837687"/>
            <a:ext cx="1982271" cy="3446723"/>
          </a:xfrm>
          <a:prstGeom prst="rect">
            <a:avLst/>
          </a:prstGeom>
          <a:noFill/>
          <a:ln>
            <a:noFill/>
          </a:ln>
        </p:spPr>
      </p:pic>
      <p:pic>
        <p:nvPicPr>
          <p:cNvPr id="205" name="Google Shape;205;p9"/>
          <p:cNvPicPr preferRelativeResize="0"/>
          <p:nvPr/>
        </p:nvPicPr>
        <p:blipFill rotWithShape="1">
          <a:blip r:embed="rId5">
            <a:alphaModFix/>
          </a:blip>
          <a:srcRect t="8207" b="11480"/>
          <a:stretch/>
        </p:blipFill>
        <p:spPr>
          <a:xfrm>
            <a:off x="1434795" y="5180749"/>
            <a:ext cx="5333535" cy="1459870"/>
          </a:xfrm>
          <a:prstGeom prst="rect">
            <a:avLst/>
          </a:prstGeom>
          <a:noFill/>
          <a:ln>
            <a:noFill/>
          </a:ln>
        </p:spPr>
      </p:pic>
      <p:sp>
        <p:nvSpPr>
          <p:cNvPr id="206" name="Google Shape;206;p9"/>
          <p:cNvSpPr/>
          <p:nvPr/>
        </p:nvSpPr>
        <p:spPr>
          <a:xfrm>
            <a:off x="491319" y="1734036"/>
            <a:ext cx="7593071" cy="3446723"/>
          </a:xfrm>
          <a:prstGeom prst="rect">
            <a:avLst/>
          </a:prstGeom>
          <a:solidFill>
            <a:schemeClr val="lt1"/>
          </a:soli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Gill Sans"/>
              <a:ea typeface="Gill Sans"/>
              <a:cs typeface="Gill Sans"/>
              <a:sym typeface="Gill Sans"/>
            </a:endParaRPr>
          </a:p>
        </p:txBody>
      </p:sp>
      <p:sp>
        <p:nvSpPr>
          <p:cNvPr id="207" name="Google Shape;207;p9"/>
          <p:cNvSpPr txBox="1">
            <a:spLocks noGrp="1"/>
          </p:cNvSpPr>
          <p:nvPr>
            <p:ph type="body" idx="1"/>
          </p:nvPr>
        </p:nvSpPr>
        <p:spPr>
          <a:xfrm>
            <a:off x="305024" y="1786794"/>
            <a:ext cx="7593071" cy="3548488"/>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2400"/>
              <a:buNone/>
            </a:pPr>
            <a:r>
              <a:rPr lang="tr-TR" sz="2400" b="1"/>
              <a:t>                   ESP32 CAM MODULE </a:t>
            </a:r>
            <a:endParaRPr/>
          </a:p>
          <a:p>
            <a:pPr marL="0" lvl="0" indent="0" algn="just" rtl="0">
              <a:lnSpc>
                <a:spcPct val="100000"/>
              </a:lnSpc>
              <a:spcBef>
                <a:spcPts val="1000"/>
              </a:spcBef>
              <a:spcAft>
                <a:spcPts val="0"/>
              </a:spcAft>
              <a:buSzPts val="2400"/>
              <a:buNone/>
            </a:pPr>
            <a:r>
              <a:rPr lang="tr-TR" sz="2400" b="1"/>
              <a:t>      Prolific PL2303 USB - TTL Serial Converter</a:t>
            </a:r>
            <a:endParaRPr sz="2200" b="1"/>
          </a:p>
          <a:p>
            <a:pPr marL="457200" lvl="1" indent="-88900" algn="l" rtl="0">
              <a:lnSpc>
                <a:spcPct val="100000"/>
              </a:lnSpc>
              <a:spcBef>
                <a:spcPts val="1000"/>
              </a:spcBef>
              <a:spcAft>
                <a:spcPts val="0"/>
              </a:spcAft>
              <a:buSzPts val="2200"/>
              <a:buNone/>
            </a:pPr>
            <a:endParaRPr sz="2200"/>
          </a:p>
          <a:p>
            <a:pPr marL="457200" lvl="1" indent="-228600" algn="l" rtl="0">
              <a:lnSpc>
                <a:spcPct val="100000"/>
              </a:lnSpc>
              <a:spcBef>
                <a:spcPts val="1000"/>
              </a:spcBef>
              <a:spcAft>
                <a:spcPts val="0"/>
              </a:spcAft>
              <a:buSzPts val="2200"/>
              <a:buFont typeface="Times New Roman"/>
              <a:buChar char="•"/>
            </a:pPr>
            <a:r>
              <a:rPr lang="tr-TR" sz="2200">
                <a:latin typeface="Times New Roman"/>
                <a:ea typeface="Times New Roman"/>
                <a:cs typeface="Times New Roman"/>
                <a:sym typeface="Times New Roman"/>
              </a:rPr>
              <a:t>ESP32, like Arduino, is a development board.</a:t>
            </a:r>
            <a:endParaRPr sz="2200">
              <a:latin typeface="Times New Roman"/>
              <a:ea typeface="Times New Roman"/>
              <a:cs typeface="Times New Roman"/>
              <a:sym typeface="Times New Roman"/>
            </a:endParaRPr>
          </a:p>
          <a:p>
            <a:pPr marL="457200" lvl="1" indent="-88900" algn="l" rtl="0">
              <a:lnSpc>
                <a:spcPct val="100000"/>
              </a:lnSpc>
              <a:spcBef>
                <a:spcPts val="1000"/>
              </a:spcBef>
              <a:spcAft>
                <a:spcPts val="0"/>
              </a:spcAft>
              <a:buSzPts val="2200"/>
              <a:buNone/>
            </a:pPr>
            <a:endParaRPr sz="2200">
              <a:latin typeface="Times New Roman"/>
              <a:ea typeface="Times New Roman"/>
              <a:cs typeface="Times New Roman"/>
              <a:sym typeface="Times New Roman"/>
            </a:endParaRPr>
          </a:p>
          <a:p>
            <a:pPr marL="457200" lvl="1" indent="-228600" algn="l" rtl="0">
              <a:lnSpc>
                <a:spcPct val="100000"/>
              </a:lnSpc>
              <a:spcBef>
                <a:spcPts val="1000"/>
              </a:spcBef>
              <a:spcAft>
                <a:spcPts val="0"/>
              </a:spcAft>
              <a:buSzPts val="2200"/>
              <a:buFont typeface="Times New Roman"/>
              <a:buChar char="•"/>
            </a:pPr>
            <a:r>
              <a:rPr lang="tr-TR" sz="2200">
                <a:latin typeface="Times New Roman"/>
                <a:ea typeface="Times New Roman"/>
                <a:cs typeface="Times New Roman"/>
                <a:sym typeface="Times New Roman"/>
              </a:rPr>
              <a:t>Prolific PL2303 is a USB-to-Serial adapter cable that lets you connect your computer to the devices with serial ports.</a:t>
            </a:r>
            <a:endParaRPr sz="2200">
              <a:latin typeface="Times New Roman"/>
              <a:ea typeface="Times New Roman"/>
              <a:cs typeface="Times New Roman"/>
              <a:sym typeface="Times New Roman"/>
            </a:endParaRPr>
          </a:p>
          <a:p>
            <a:pPr marL="457200" lvl="1" indent="-88900" algn="l" rtl="0">
              <a:lnSpc>
                <a:spcPct val="100000"/>
              </a:lnSpc>
              <a:spcBef>
                <a:spcPts val="1000"/>
              </a:spcBef>
              <a:spcAft>
                <a:spcPts val="0"/>
              </a:spcAft>
              <a:buSzPts val="2200"/>
              <a:buNone/>
            </a:pPr>
            <a:endParaRPr sz="2200">
              <a:latin typeface="Times New Roman"/>
              <a:ea typeface="Times New Roman"/>
              <a:cs typeface="Times New Roman"/>
              <a:sym typeface="Times New Roman"/>
            </a:endParaRPr>
          </a:p>
        </p:txBody>
      </p:sp>
      <p:pic>
        <p:nvPicPr>
          <p:cNvPr id="208" name="Google Shape;208;p9"/>
          <p:cNvPicPr preferRelativeResize="0"/>
          <p:nvPr/>
        </p:nvPicPr>
        <p:blipFill>
          <a:blip r:embed="rId6">
            <a:alphaModFix/>
          </a:blip>
          <a:stretch>
            <a:fillRect/>
          </a:stretch>
        </p:blipFill>
        <p:spPr>
          <a:xfrm>
            <a:off x="7898100" y="1734025"/>
            <a:ext cx="2162749" cy="3848223"/>
          </a:xfrm>
          <a:prstGeom prst="rect">
            <a:avLst/>
          </a:prstGeom>
          <a:noFill/>
          <a:ln>
            <a:noFill/>
          </a:ln>
        </p:spPr>
      </p:pic>
      <p:pic>
        <p:nvPicPr>
          <p:cNvPr id="209" name="Google Shape;209;p9"/>
          <p:cNvPicPr preferRelativeResize="0"/>
          <p:nvPr/>
        </p:nvPicPr>
        <p:blipFill rotWithShape="1">
          <a:blip r:embed="rId7">
            <a:alphaModFix/>
          </a:blip>
          <a:srcRect/>
          <a:stretch/>
        </p:blipFill>
        <p:spPr>
          <a:xfrm>
            <a:off x="491334" y="265277"/>
            <a:ext cx="1402269" cy="10819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8" descr="doğa, gece göğü içeren bir resim&#10;&#10;Açıklama otomatik olarak oluşturuldu"/>
          <p:cNvPicPr preferRelativeResize="0"/>
          <p:nvPr/>
        </p:nvPicPr>
        <p:blipFill rotWithShape="1">
          <a:blip r:embed="rId3">
            <a:alphaModFix/>
          </a:blip>
          <a:srcRect/>
          <a:stretch/>
        </p:blipFill>
        <p:spPr>
          <a:xfrm>
            <a:off x="0" y="0"/>
            <a:ext cx="12191999" cy="6857999"/>
          </a:xfrm>
          <a:prstGeom prst="rect">
            <a:avLst/>
          </a:prstGeom>
          <a:noFill/>
          <a:ln>
            <a:noFill/>
          </a:ln>
        </p:spPr>
      </p:pic>
      <p:sp>
        <p:nvSpPr>
          <p:cNvPr id="215" name="Google Shape;215;p8"/>
          <p:cNvSpPr/>
          <p:nvPr/>
        </p:nvSpPr>
        <p:spPr>
          <a:xfrm>
            <a:off x="721350" y="1281850"/>
            <a:ext cx="10749300" cy="5315700"/>
          </a:xfrm>
          <a:prstGeom prst="roundRect">
            <a:avLst>
              <a:gd name="adj" fmla="val 16667"/>
            </a:avLst>
          </a:prstGeom>
          <a:gradFill>
            <a:gsLst>
              <a:gs pos="0">
                <a:srgbClr val="DDDDDD"/>
              </a:gs>
              <a:gs pos="100000">
                <a:srgbClr val="919191"/>
              </a:gs>
            </a:gsLst>
            <a:path path="circle">
              <a:fillToRect l="50000" t="50000" r="50000" b="50000"/>
            </a:path>
            <a:tileRect/>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txBox="1">
            <a:spLocks noGrp="1"/>
          </p:cNvSpPr>
          <p:nvPr>
            <p:ph type="title"/>
          </p:nvPr>
        </p:nvSpPr>
        <p:spPr>
          <a:xfrm>
            <a:off x="721500" y="107425"/>
            <a:ext cx="10749300" cy="12084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p>
            <a:pPr marL="0" lvl="0" indent="0" algn="ctr" rtl="0">
              <a:lnSpc>
                <a:spcPct val="90000"/>
              </a:lnSpc>
              <a:spcBef>
                <a:spcPts val="0"/>
              </a:spcBef>
              <a:spcAft>
                <a:spcPts val="0"/>
              </a:spcAft>
              <a:buClr>
                <a:srgbClr val="262626"/>
              </a:buClr>
              <a:buSzPts val="3800"/>
              <a:buFont typeface="Gill Sans"/>
              <a:buNone/>
            </a:pPr>
            <a:r>
              <a:rPr lang="tr-TR"/>
              <a:t>PROJECT DESIGN</a:t>
            </a:r>
            <a:endParaRPr/>
          </a:p>
        </p:txBody>
      </p:sp>
      <p:sp>
        <p:nvSpPr>
          <p:cNvPr id="217" name="Google Shape;217;p8"/>
          <p:cNvSpPr>
            <a:spLocks noGrp="1"/>
          </p:cNvSpPr>
          <p:nvPr>
            <p:ph type="sldNum" idx="12"/>
          </p:nvPr>
        </p:nvSpPr>
        <p:spPr>
          <a:xfrm>
            <a:off x="10911322" y="6294120"/>
            <a:ext cx="365700" cy="365700"/>
          </a:xfrm>
          <a:prstGeom prst="ellipse">
            <a:avLst/>
          </a:prstGeom>
          <a:solidFill>
            <a:srgbClr val="1D1D1D">
              <a:alpha val="69803"/>
            </a:srgbClr>
          </a:solidFill>
          <a:ln>
            <a:noFill/>
          </a:ln>
        </p:spPr>
        <p:txBody>
          <a:bodyPr spcFirstLastPara="1" wrap="square" lIns="18275" tIns="45700" rIns="18275" bIns="45700" anchor="ctr" anchorCtr="0">
            <a:noAutofit/>
          </a:bodyPr>
          <a:lstStyle/>
          <a:p>
            <a:pPr marL="0" lvl="0" indent="0" algn="ctr" rtl="0">
              <a:spcBef>
                <a:spcPts val="0"/>
              </a:spcBef>
              <a:spcAft>
                <a:spcPts val="0"/>
              </a:spcAft>
              <a:buNone/>
            </a:pPr>
            <a:fld id="{00000000-1234-1234-1234-123412341234}" type="slidenum">
              <a:rPr lang="tr-TR"/>
              <a:t>9</a:t>
            </a:fld>
            <a:endParaRPr/>
          </a:p>
        </p:txBody>
      </p:sp>
      <p:pic>
        <p:nvPicPr>
          <p:cNvPr id="218" name="Google Shape;218;p8" descr="tablo içeren bir resim&#10;&#10;Açıklama otomatik olarak oluşturuldu"/>
          <p:cNvPicPr preferRelativeResize="0"/>
          <p:nvPr/>
        </p:nvPicPr>
        <p:blipFill rotWithShape="1">
          <a:blip r:embed="rId4">
            <a:alphaModFix/>
          </a:blip>
          <a:srcRect l="5916" t="15951" r="7046" b="18112"/>
          <a:stretch/>
        </p:blipFill>
        <p:spPr>
          <a:xfrm>
            <a:off x="1214328" y="1734674"/>
            <a:ext cx="4298622" cy="1432875"/>
          </a:xfrm>
          <a:prstGeom prst="rect">
            <a:avLst/>
          </a:prstGeom>
          <a:noFill/>
          <a:ln>
            <a:noFill/>
          </a:ln>
        </p:spPr>
      </p:pic>
      <p:pic>
        <p:nvPicPr>
          <p:cNvPr id="219" name="Google Shape;219;p8"/>
          <p:cNvPicPr preferRelativeResize="0"/>
          <p:nvPr/>
        </p:nvPicPr>
        <p:blipFill rotWithShape="1">
          <a:blip r:embed="rId5">
            <a:alphaModFix/>
          </a:blip>
          <a:srcRect/>
          <a:stretch/>
        </p:blipFill>
        <p:spPr>
          <a:xfrm>
            <a:off x="1214315" y="4384475"/>
            <a:ext cx="3783941" cy="1289644"/>
          </a:xfrm>
          <a:prstGeom prst="rect">
            <a:avLst/>
          </a:prstGeom>
          <a:noFill/>
          <a:ln>
            <a:noFill/>
          </a:ln>
        </p:spPr>
      </p:pic>
      <p:pic>
        <p:nvPicPr>
          <p:cNvPr id="220" name="Google Shape;220;p8" descr="metin, elektronik eşyalar, devre içeren bir resim&#10;&#10;Açıklama otomatik olarak oluşturuldu"/>
          <p:cNvPicPr preferRelativeResize="0"/>
          <p:nvPr/>
        </p:nvPicPr>
        <p:blipFill rotWithShape="1">
          <a:blip r:embed="rId6">
            <a:alphaModFix/>
          </a:blip>
          <a:srcRect/>
          <a:stretch/>
        </p:blipFill>
        <p:spPr>
          <a:xfrm>
            <a:off x="5478550" y="3517532"/>
            <a:ext cx="1613905" cy="2700390"/>
          </a:xfrm>
          <a:prstGeom prst="rect">
            <a:avLst/>
          </a:prstGeom>
          <a:noFill/>
          <a:ln>
            <a:noFill/>
          </a:ln>
        </p:spPr>
      </p:pic>
      <p:pic>
        <p:nvPicPr>
          <p:cNvPr id="221" name="Google Shape;221;p8"/>
          <p:cNvPicPr preferRelativeResize="0"/>
          <p:nvPr/>
        </p:nvPicPr>
        <p:blipFill>
          <a:blip r:embed="rId7">
            <a:alphaModFix/>
          </a:blip>
          <a:stretch>
            <a:fillRect/>
          </a:stretch>
        </p:blipFill>
        <p:spPr>
          <a:xfrm>
            <a:off x="8290225" y="3865200"/>
            <a:ext cx="2529100" cy="2509424"/>
          </a:xfrm>
          <a:prstGeom prst="rect">
            <a:avLst/>
          </a:prstGeom>
          <a:noFill/>
          <a:ln>
            <a:noFill/>
          </a:ln>
        </p:spPr>
      </p:pic>
      <p:pic>
        <p:nvPicPr>
          <p:cNvPr id="222" name="Google Shape;222;p8"/>
          <p:cNvPicPr preferRelativeResize="0"/>
          <p:nvPr/>
        </p:nvPicPr>
        <p:blipFill>
          <a:blip r:embed="rId8">
            <a:alphaModFix/>
          </a:blip>
          <a:stretch>
            <a:fillRect/>
          </a:stretch>
        </p:blipFill>
        <p:spPr>
          <a:xfrm>
            <a:off x="7303713" y="1469375"/>
            <a:ext cx="3515625" cy="2395825"/>
          </a:xfrm>
          <a:prstGeom prst="rect">
            <a:avLst/>
          </a:prstGeom>
          <a:noFill/>
          <a:ln>
            <a:noFill/>
          </a:ln>
        </p:spPr>
      </p:pic>
      <p:pic>
        <p:nvPicPr>
          <p:cNvPr id="223" name="Google Shape;223;p8"/>
          <p:cNvPicPr preferRelativeResize="0"/>
          <p:nvPr/>
        </p:nvPicPr>
        <p:blipFill rotWithShape="1">
          <a:blip r:embed="rId9">
            <a:alphaModFix/>
          </a:blip>
          <a:srcRect/>
          <a:stretch/>
        </p:blipFill>
        <p:spPr>
          <a:xfrm>
            <a:off x="721509" y="181902"/>
            <a:ext cx="1402269" cy="1081955"/>
          </a:xfrm>
          <a:prstGeom prst="rect">
            <a:avLst/>
          </a:prstGeom>
          <a:noFill/>
          <a:ln>
            <a:noFill/>
          </a:ln>
        </p:spPr>
      </p:pic>
    </p:spTree>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Geniş ekran</PresentationFormat>
  <Slides>16</Slides>
  <Notes>16</Notes>
  <HiddenSlides>0</HiddenSlides>
  <ScaleCrop>false</ScaleCrop>
  <HeadingPairs>
    <vt:vector size="4" baseType="variant">
      <vt:variant>
        <vt:lpstr>Tema</vt:lpstr>
      </vt:variant>
      <vt:variant>
        <vt:i4>2</vt:i4>
      </vt:variant>
      <vt:variant>
        <vt:lpstr>Slayt Başlıkları</vt:lpstr>
      </vt:variant>
      <vt:variant>
        <vt:i4>16</vt:i4>
      </vt:variant>
    </vt:vector>
  </HeadingPairs>
  <TitlesOfParts>
    <vt:vector size="18" baseType="lpstr">
      <vt:lpstr>Parcel</vt:lpstr>
      <vt:lpstr>Parcel</vt:lpstr>
      <vt:lpstr>CONTENTS</vt:lpstr>
      <vt:lpstr> PERSON TRACKING SYSTEM WITH ESP32 </vt:lpstr>
      <vt:lpstr>INTRODUCTION</vt:lpstr>
      <vt:lpstr>INTRODUCTION</vt:lpstr>
      <vt:lpstr>INTRODUCTION</vt:lpstr>
      <vt:lpstr>RELATED WORKS</vt:lpstr>
      <vt:lpstr>RELATED WORKS</vt:lpstr>
      <vt:lpstr>PROJECT DESIGN</vt:lpstr>
      <vt:lpstr>PROJECT DESIGN</vt:lpstr>
      <vt:lpstr>PROJECT DESIGN</vt:lpstr>
      <vt:lpstr>PROJECT DESIGN</vt:lpstr>
      <vt:lpstr>CONCLUSION</vt:lpstr>
      <vt:lpstr>CONCLUSION</vt:lpstr>
      <vt:lpstr>PowerPoint Sunusu</vt:lpstr>
      <vt:lpstr>REFERENCES</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CONTENTS</dc:title>
  <dc:creator>Michael BKh</dc:creator>
  <cp:lastModifiedBy>ESMANUR ALICAN</cp:lastModifiedBy>
  <cp:revision>1</cp:revision>
  <dcterms:created xsi:type="dcterms:W3CDTF">2022-04-12T07:27:52Z</dcterms:created>
  <dcterms:modified xsi:type="dcterms:W3CDTF">2022-06-01T16:39:21Z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0x01010043278D4D8E4F344899F65076272BCDE4</vt:lpwstr>
  </property>
</Properties>
</file>